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2"/>
  </p:notesMasterIdLst>
  <p:handoutMasterIdLst>
    <p:handoutMasterId r:id="rId23"/>
  </p:handoutMasterIdLst>
  <p:sldIdLst>
    <p:sldId id="256" r:id="rId5"/>
    <p:sldId id="267" r:id="rId6"/>
    <p:sldId id="257" r:id="rId7"/>
    <p:sldId id="269" r:id="rId8"/>
    <p:sldId id="259" r:id="rId9"/>
    <p:sldId id="260" r:id="rId10"/>
    <p:sldId id="261" r:id="rId11"/>
    <p:sldId id="274" r:id="rId12"/>
    <p:sldId id="275" r:id="rId13"/>
    <p:sldId id="277" r:id="rId14"/>
    <p:sldId id="270" r:id="rId15"/>
    <p:sldId id="271" r:id="rId16"/>
    <p:sldId id="273" r:id="rId17"/>
    <p:sldId id="262" r:id="rId18"/>
    <p:sldId id="272" r:id="rId19"/>
    <p:sldId id="276"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37777"/>
    <a:srgbClr val="7F7F7F"/>
    <a:srgbClr val="404040"/>
    <a:srgbClr val="CE295E"/>
    <a:srgbClr val="A6A6A6"/>
    <a:srgbClr val="BFBFBF"/>
    <a:srgbClr val="64A4CA"/>
    <a:srgbClr val="66C5F3"/>
    <a:srgbClr val="F2C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26" autoAdjust="0"/>
    <p:restoredTop sz="94660"/>
  </p:normalViewPr>
  <p:slideViewPr>
    <p:cSldViewPr snapToGrid="0" showGuides="1">
      <p:cViewPr varScale="1">
        <p:scale>
          <a:sx n="67" d="100"/>
          <a:sy n="67" d="100"/>
        </p:scale>
        <p:origin x="540" y="78"/>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68" d="100"/>
          <a:sy n="68" d="100"/>
        </p:scale>
        <p:origin x="328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WHEH</c:v>
                </c:pt>
              </c:strCache>
            </c:strRef>
          </c:tx>
          <c:spPr>
            <a:solidFill>
              <a:srgbClr val="C00000"/>
            </a:solidFill>
            <a:ln>
              <a:noFill/>
            </a:ln>
            <a:effectLst/>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28A5-433B-8974-D98393698E75}"/>
            </c:ext>
          </c:extLst>
        </c:ser>
        <c:ser>
          <c:idx val="1"/>
          <c:order val="1"/>
          <c:tx>
            <c:strRef>
              <c:f>Sheet1!$C$1</c:f>
              <c:strCache>
                <c:ptCount val="1"/>
                <c:pt idx="0">
                  <c:v>Series 2</c:v>
                </c:pt>
              </c:strCache>
            </c:strRef>
          </c:tx>
          <c:spPr>
            <a:solidFill>
              <a:srgbClr val="002060"/>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28A5-433B-8974-D98393698E75}"/>
            </c:ext>
          </c:extLst>
        </c:ser>
        <c:ser>
          <c:idx val="2"/>
          <c:order val="2"/>
          <c:tx>
            <c:strRef>
              <c:f>Sheet1!$D$1</c:f>
              <c:strCache>
                <c:ptCount val="1"/>
                <c:pt idx="0">
                  <c:v>Series 3</c:v>
                </c:pt>
              </c:strCache>
            </c:strRef>
          </c:tx>
          <c:spPr>
            <a:solidFill>
              <a:srgbClr val="CE295E"/>
            </a:solidFill>
            <a:ln>
              <a:noFill/>
            </a:ln>
            <a:effectLst/>
          </c:spPr>
          <c:invertIfNegative val="0"/>
          <c:cat>
            <c:strRef>
              <c:f>Sheet1!$A$2:$A$3</c:f>
              <c:strCache>
                <c:ptCount val="2"/>
                <c:pt idx="0">
                  <c:v>Category 1</c:v>
                </c:pt>
                <c:pt idx="1">
                  <c:v>Category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28A5-433B-8974-D98393698E75}"/>
            </c:ext>
          </c:extLst>
        </c:ser>
        <c:dLbls>
          <c:showLegendKey val="0"/>
          <c:showVal val="0"/>
          <c:showCatName val="0"/>
          <c:showSerName val="0"/>
          <c:showPercent val="0"/>
          <c:showBubbleSize val="0"/>
        </c:dLbls>
        <c:gapWidth val="100"/>
        <c:axId val="799106480"/>
        <c:axId val="799110008"/>
      </c:barChart>
      <c:catAx>
        <c:axId val="799106480"/>
        <c:scaling>
          <c:orientation val="minMax"/>
        </c:scaling>
        <c:delete val="1"/>
        <c:axPos val="b"/>
        <c:numFmt formatCode="General" sourceLinked="1"/>
        <c:majorTickMark val="none"/>
        <c:minorTickMark val="none"/>
        <c:tickLblPos val="nextTo"/>
        <c:crossAx val="799110008"/>
        <c:crosses val="autoZero"/>
        <c:auto val="1"/>
        <c:lblAlgn val="ctr"/>
        <c:lblOffset val="100"/>
        <c:noMultiLvlLbl val="0"/>
      </c:catAx>
      <c:valAx>
        <c:axId val="799110008"/>
        <c:scaling>
          <c:orientation val="minMax"/>
        </c:scaling>
        <c:delete val="1"/>
        <c:axPos val="l"/>
        <c:numFmt formatCode="General" sourceLinked="1"/>
        <c:majorTickMark val="none"/>
        <c:minorTickMark val="none"/>
        <c:tickLblPos val="nextTo"/>
        <c:crossAx val="799106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177-4741-AD24-CA5C2709C9E7}"/>
            </c:ext>
          </c:extLst>
        </c:ser>
        <c:ser>
          <c:idx val="1"/>
          <c:order val="1"/>
          <c:tx>
            <c:strRef>
              <c:f>Sheet1!$C$1</c:f>
              <c:strCache>
                <c:ptCount val="1"/>
                <c:pt idx="0">
                  <c:v>Series 2</c:v>
                </c:pt>
              </c:strCache>
            </c:strRef>
          </c:tx>
          <c:spPr>
            <a:gradFill rotWithShape="1">
              <a:gsLst>
                <a:gs pos="0">
                  <a:schemeClr val="dk1">
                    <a:tint val="55000"/>
                    <a:satMod val="103000"/>
                    <a:lumMod val="102000"/>
                    <a:tint val="94000"/>
                  </a:schemeClr>
                </a:gs>
                <a:gs pos="50000">
                  <a:schemeClr val="dk1">
                    <a:tint val="55000"/>
                    <a:satMod val="110000"/>
                    <a:lumMod val="100000"/>
                    <a:shade val="100000"/>
                  </a:schemeClr>
                </a:gs>
                <a:gs pos="100000">
                  <a:schemeClr val="dk1">
                    <a:tint val="55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177-4741-AD24-CA5C2709C9E7}"/>
            </c:ext>
          </c:extLst>
        </c:ser>
        <c:dLbls>
          <c:showLegendKey val="0"/>
          <c:showVal val="0"/>
          <c:showCatName val="0"/>
          <c:showSerName val="0"/>
          <c:showPercent val="0"/>
          <c:showBubbleSize val="0"/>
        </c:dLbls>
        <c:gapWidth val="75"/>
        <c:overlap val="40"/>
        <c:axId val="632047071"/>
        <c:axId val="632039583"/>
      </c:barChart>
      <c:lineChart>
        <c:grouping val="standard"/>
        <c:varyColors val="0"/>
        <c:ser>
          <c:idx val="2"/>
          <c:order val="2"/>
          <c:tx>
            <c:strRef>
              <c:f>Sheet1!$D$1</c:f>
              <c:strCache>
                <c:ptCount val="1"/>
                <c:pt idx="0">
                  <c:v>Series 3</c:v>
                </c:pt>
              </c:strCache>
            </c:strRef>
          </c:tx>
          <c:spPr>
            <a:ln w="34925" cap="rnd">
              <a:solidFill>
                <a:schemeClr val="dk1">
                  <a:tint val="75000"/>
                </a:schemeClr>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9177-4741-AD24-CA5C2709C9E7}"/>
            </c:ext>
          </c:extLst>
        </c:ser>
        <c:dLbls>
          <c:showLegendKey val="0"/>
          <c:showVal val="0"/>
          <c:showCatName val="0"/>
          <c:showSerName val="0"/>
          <c:showPercent val="0"/>
          <c:showBubbleSize val="0"/>
        </c:dLbls>
        <c:marker val="1"/>
        <c:smooth val="0"/>
        <c:axId val="631996735"/>
        <c:axId val="632010047"/>
      </c:lineChart>
      <c:catAx>
        <c:axId val="63204707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2039583"/>
        <c:crosses val="autoZero"/>
        <c:auto val="1"/>
        <c:lblAlgn val="ctr"/>
        <c:lblOffset val="100"/>
        <c:noMultiLvlLbl val="0"/>
      </c:catAx>
      <c:valAx>
        <c:axId val="6320395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2047071"/>
        <c:crosses val="autoZero"/>
        <c:crossBetween val="between"/>
      </c:valAx>
      <c:valAx>
        <c:axId val="632010047"/>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1996735"/>
        <c:crosses val="max"/>
        <c:crossBetween val="between"/>
      </c:valAx>
      <c:catAx>
        <c:axId val="631996735"/>
        <c:scaling>
          <c:orientation val="minMax"/>
        </c:scaling>
        <c:delete val="1"/>
        <c:axPos val="b"/>
        <c:numFmt formatCode="General" sourceLinked="1"/>
        <c:majorTickMark val="none"/>
        <c:minorTickMark val="none"/>
        <c:tickLblPos val="nextTo"/>
        <c:crossAx val="632010047"/>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75000"/>
                  <a:lumOff val="2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rgbClr val="CE295E"/>
            </a:solidFill>
            <a:ln>
              <a:noFill/>
            </a:ln>
            <a:effectLst/>
            <a:sp3d/>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0294-4546-A425-5154F1D679D2}"/>
            </c:ext>
          </c:extLst>
        </c:ser>
        <c:ser>
          <c:idx val="1"/>
          <c:order val="1"/>
          <c:tx>
            <c:strRef>
              <c:f>Sheet1!$C$1</c:f>
              <c:strCache>
                <c:ptCount val="1"/>
                <c:pt idx="0">
                  <c:v>Series 2</c:v>
                </c:pt>
              </c:strCache>
            </c:strRef>
          </c:tx>
          <c:spPr>
            <a:solidFill>
              <a:srgbClr val="404040"/>
            </a:solidFill>
            <a:ln>
              <a:noFill/>
            </a:ln>
            <a:effectLst/>
            <a:sp3d/>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0294-4546-A425-5154F1D679D2}"/>
            </c:ext>
          </c:extLst>
        </c:ser>
        <c:ser>
          <c:idx val="2"/>
          <c:order val="2"/>
          <c:tx>
            <c:strRef>
              <c:f>Sheet1!$D$1</c:f>
              <c:strCache>
                <c:ptCount val="1"/>
                <c:pt idx="0">
                  <c:v>Series 3</c:v>
                </c:pt>
              </c:strCache>
            </c:strRef>
          </c:tx>
          <c:spPr>
            <a:solidFill>
              <a:srgbClr val="7F7F7F"/>
            </a:solidFill>
            <a:ln>
              <a:noFill/>
            </a:ln>
            <a:effectLst/>
            <a:sp3d/>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3-0294-4546-A425-5154F1D679D2}"/>
            </c:ext>
          </c:extLst>
        </c:ser>
        <c:dLbls>
          <c:showLegendKey val="0"/>
          <c:showVal val="0"/>
          <c:showCatName val="0"/>
          <c:showSerName val="0"/>
          <c:showPercent val="0"/>
          <c:showBubbleSize val="0"/>
        </c:dLbls>
        <c:gapWidth val="150"/>
        <c:shape val="box"/>
        <c:axId val="799107656"/>
        <c:axId val="799103736"/>
        <c:axId val="0"/>
      </c:bar3DChart>
      <c:catAx>
        <c:axId val="7991076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3736"/>
        <c:crosses val="autoZero"/>
        <c:auto val="1"/>
        <c:lblAlgn val="ctr"/>
        <c:lblOffset val="100"/>
        <c:noMultiLvlLbl val="0"/>
      </c:catAx>
      <c:valAx>
        <c:axId val="7991037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76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EEDC24-AEF3-4156-91F4-FB474A5F24DB}" type="datetimeFigureOut">
              <a:rPr lang="en-US" smtClean="0"/>
              <a:t>4/30/2023</a:t>
            </a:fld>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4/30/2023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a:t>
            </a:fld>
            <a:endParaRPr lang="en-US" dirty="0"/>
          </a:p>
        </p:txBody>
      </p:sp>
    </p:spTree>
    <p:extLst>
      <p:ext uri="{BB962C8B-B14F-4D97-AF65-F5344CB8AC3E}">
        <p14:creationId xmlns:p14="http://schemas.microsoft.com/office/powerpoint/2010/main" val="342925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3</a:t>
            </a:fld>
            <a:endParaRPr lang="en-US" dirty="0"/>
          </a:p>
        </p:txBody>
      </p:sp>
    </p:spTree>
    <p:extLst>
      <p:ext uri="{BB962C8B-B14F-4D97-AF65-F5344CB8AC3E}">
        <p14:creationId xmlns:p14="http://schemas.microsoft.com/office/powerpoint/2010/main" val="131463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5</a:t>
            </a:fld>
            <a:endParaRPr lang="en-US" dirty="0"/>
          </a:p>
        </p:txBody>
      </p:sp>
    </p:spTree>
    <p:extLst>
      <p:ext uri="{BB962C8B-B14F-4D97-AF65-F5344CB8AC3E}">
        <p14:creationId xmlns:p14="http://schemas.microsoft.com/office/powerpoint/2010/main" val="1860132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6</a:t>
            </a:fld>
            <a:endParaRPr lang="en-US" dirty="0"/>
          </a:p>
        </p:txBody>
      </p:sp>
    </p:spTree>
    <p:extLst>
      <p:ext uri="{BB962C8B-B14F-4D97-AF65-F5344CB8AC3E}">
        <p14:creationId xmlns:p14="http://schemas.microsoft.com/office/powerpoint/2010/main" val="67833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7</a:t>
            </a:fld>
            <a:endParaRPr lang="en-US" dirty="0"/>
          </a:p>
        </p:txBody>
      </p:sp>
    </p:spTree>
    <p:extLst>
      <p:ext uri="{BB962C8B-B14F-4D97-AF65-F5344CB8AC3E}">
        <p14:creationId xmlns:p14="http://schemas.microsoft.com/office/powerpoint/2010/main" val="3971568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14</a:t>
            </a:fld>
            <a:endParaRPr lang="en-US" dirty="0"/>
          </a:p>
        </p:txBody>
      </p:sp>
    </p:spTree>
    <p:extLst>
      <p:ext uri="{BB962C8B-B14F-4D97-AF65-F5344CB8AC3E}">
        <p14:creationId xmlns:p14="http://schemas.microsoft.com/office/powerpoint/2010/main" val="299294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17</a:t>
            </a:fld>
            <a:endParaRPr lang="en-US" dirty="0"/>
          </a:p>
        </p:txBody>
      </p:sp>
    </p:spTree>
    <p:extLst>
      <p:ext uri="{BB962C8B-B14F-4D97-AF65-F5344CB8AC3E}">
        <p14:creationId xmlns:p14="http://schemas.microsoft.com/office/powerpoint/2010/main" val="2834447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smtClean="0"/>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transition spd="slow">
    <p:push dir="u"/>
  </p:transition>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6.xml"/><Relationship Id="rId3" Type="http://schemas.microsoft.com/office/2007/relationships/hdphoto" Target="../media/hdphoto1.wdp"/><Relationship Id="rId7" Type="http://schemas.openxmlformats.org/officeDocument/2006/relationships/slide" Target="slide15.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5.xml"/><Relationship Id="rId7" Type="http://schemas.openxmlformats.org/officeDocument/2006/relationships/slide" Target="slide6.xml"/><Relationship Id="rId12" Type="http://schemas.openxmlformats.org/officeDocument/2006/relationships/image" Target="../media/image2.jp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chart" Target="../charts/chart1.xml"/><Relationship Id="rId5" Type="http://schemas.openxmlformats.org/officeDocument/2006/relationships/slide" Target="slide9.xml"/><Relationship Id="rId10" Type="http://schemas.openxmlformats.org/officeDocument/2006/relationships/slide" Target="slide12.xml"/><Relationship Id="rId4" Type="http://schemas.openxmlformats.org/officeDocument/2006/relationships/slide" Target="slide8.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chart" Target="../charts/char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jp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xmlns=""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xmlns=""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xmlns=""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xmlns=""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xmlns="" val="1"/>
              </a:ext>
            </a:extLst>
          </p:cNvPr>
          <p:cNvGrpSpPr/>
          <p:nvPr/>
        </p:nvGrpSpPr>
        <p:grpSpPr>
          <a:xfrm>
            <a:off x="4167698" y="1065798"/>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3509884" y="3050149"/>
            <a:ext cx="4994700" cy="923330"/>
          </a:xfrm>
          <a:prstGeom prst="rect">
            <a:avLst/>
          </a:prstGeom>
          <a:noFill/>
        </p:spPr>
        <p:txBody>
          <a:bodyPr wrap="square" rtlCol="0" anchor="ctr">
            <a:spAutoFit/>
          </a:bodyPr>
          <a:lstStyle/>
          <a:p>
            <a:pPr algn="ctr"/>
            <a:r>
              <a:rPr lang="en-US" sz="5400" dirty="0" smtClean="0">
                <a:solidFill>
                  <a:schemeClr val="bg1"/>
                </a:solidFill>
                <a:latin typeface="Times New Roman" panose="02020603050405020304" pitchFamily="18" charset="0"/>
                <a:cs typeface="Times New Roman" panose="02020603050405020304" pitchFamily="18" charset="0"/>
              </a:rPr>
              <a:t>TABLEAU</a:t>
            </a:r>
            <a:endParaRPr lang="en-US" sz="5400" dirty="0">
              <a:solidFill>
                <a:schemeClr val="bg1"/>
              </a:solidFill>
              <a:latin typeface="Times New Roman" panose="02020603050405020304" pitchFamily="18" charset="0"/>
              <a:cs typeface="Times New Roman" panose="02020603050405020304" pitchFamily="18" charset="0"/>
            </a:endParaRPr>
          </a:p>
        </p:txBody>
      </p:sp>
      <p:sp>
        <p:nvSpPr>
          <p:cNvPr id="18" name="Freeform 29" descr="This is an icon of a clock.">
            <a:extLst>
              <a:ext uri="{FF2B5EF4-FFF2-40B4-BE49-F238E27FC236}">
                <a16:creationId xmlns:a16="http://schemas.microsoft.com/office/drawing/2014/main" id="{67C7320D-C0D5-4F16-AE9B-39B0CB6441BC}"/>
              </a:ext>
            </a:extLst>
          </p:cNvPr>
          <p:cNvSpPr>
            <a:spLocks noEditPoints="1"/>
          </p:cNvSpPr>
          <p:nvPr/>
        </p:nvSpPr>
        <p:spPr bwMode="auto">
          <a:xfrm>
            <a:off x="5819775" y="2655893"/>
            <a:ext cx="552450" cy="394256"/>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58 w 96"/>
              <a:gd name="T15" fmla="*/ 19 h 68"/>
              <a:gd name="T16" fmla="*/ 48 w 96"/>
              <a:gd name="T17" fmla="*/ 8 h 68"/>
              <a:gd name="T18" fmla="*/ 50 w 96"/>
              <a:gd name="T19" fmla="*/ 18 h 68"/>
              <a:gd name="T20" fmla="*/ 46 w 96"/>
              <a:gd name="T21" fmla="*/ 18 h 68"/>
              <a:gd name="T22" fmla="*/ 18 w 96"/>
              <a:gd name="T23" fmla="*/ 52 h 68"/>
              <a:gd name="T24" fmla="*/ 8 w 96"/>
              <a:gd name="T25" fmla="*/ 50 h 68"/>
              <a:gd name="T26" fmla="*/ 18 w 96"/>
              <a:gd name="T27" fmla="*/ 48 h 68"/>
              <a:gd name="T28" fmla="*/ 18 w 96"/>
              <a:gd name="T29" fmla="*/ 52 h 68"/>
              <a:gd name="T30" fmla="*/ 20 w 96"/>
              <a:gd name="T31" fmla="*/ 38 h 68"/>
              <a:gd name="T32" fmla="*/ 12 w 96"/>
              <a:gd name="T33" fmla="*/ 35 h 68"/>
              <a:gd name="T34" fmla="*/ 14 w 96"/>
              <a:gd name="T35" fmla="*/ 31 h 68"/>
              <a:gd name="T36" fmla="*/ 22 w 96"/>
              <a:gd name="T37" fmla="*/ 37 h 68"/>
              <a:gd name="T38" fmla="*/ 27 w 96"/>
              <a:gd name="T39" fmla="*/ 29 h 68"/>
              <a:gd name="T40" fmla="*/ 20 w 96"/>
              <a:gd name="T41" fmla="*/ 22 h 68"/>
              <a:gd name="T42" fmla="*/ 23 w 96"/>
              <a:gd name="T43" fmla="*/ 20 h 68"/>
              <a:gd name="T44" fmla="*/ 28 w 96"/>
              <a:gd name="T45" fmla="*/ 28 h 68"/>
              <a:gd name="T46" fmla="*/ 37 w 96"/>
              <a:gd name="T47" fmla="*/ 22 h 68"/>
              <a:gd name="T48" fmla="*/ 32 w 96"/>
              <a:gd name="T49" fmla="*/ 14 h 68"/>
              <a:gd name="T50" fmla="*/ 35 w 96"/>
              <a:gd name="T51" fmla="*/ 12 h 68"/>
              <a:gd name="T52" fmla="*/ 37 w 96"/>
              <a:gd name="T53" fmla="*/ 22 h 68"/>
              <a:gd name="T54" fmla="*/ 48 w 96"/>
              <a:gd name="T55" fmla="*/ 56 h 68"/>
              <a:gd name="T56" fmla="*/ 48 w 96"/>
              <a:gd name="T57" fmla="*/ 40 h 68"/>
              <a:gd name="T58" fmla="*/ 71 w 96"/>
              <a:gd name="T59" fmla="*/ 22 h 68"/>
              <a:gd name="T60" fmla="*/ 73 w 96"/>
              <a:gd name="T61" fmla="*/ 25 h 68"/>
              <a:gd name="T62" fmla="*/ 56 w 96"/>
              <a:gd name="T63" fmla="*/ 48 h 68"/>
              <a:gd name="T64" fmla="*/ 75 w 96"/>
              <a:gd name="T65" fmla="*/ 35 h 68"/>
              <a:gd name="T66" fmla="*/ 85 w 96"/>
              <a:gd name="T67" fmla="*/ 33 h 68"/>
              <a:gd name="T68" fmla="*/ 76 w 96"/>
              <a:gd name="T69" fmla="*/ 38 h 68"/>
              <a:gd name="T70" fmla="*/ 74 w 96"/>
              <a:gd name="T71" fmla="*/ 37 h 68"/>
              <a:gd name="T72" fmla="*/ 86 w 96"/>
              <a:gd name="T73" fmla="*/ 52 h 68"/>
              <a:gd name="T74" fmla="*/ 76 w 96"/>
              <a:gd name="T75" fmla="*/ 50 h 68"/>
              <a:gd name="T76" fmla="*/ 78 w 96"/>
              <a:gd name="T77" fmla="*/ 48 h 68"/>
              <a:gd name="T78" fmla="*/ 88 w 96"/>
              <a:gd name="T7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68">
                <a:moveTo>
                  <a:pt x="48" y="0"/>
                </a:moveTo>
                <a:cubicBezTo>
                  <a:pt x="22" y="0"/>
                  <a:pt x="0" y="21"/>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1"/>
                  <a:pt x="74" y="0"/>
                  <a:pt x="48" y="0"/>
                </a:cubicBezTo>
                <a:close/>
                <a:moveTo>
                  <a:pt x="58" y="19"/>
                </a:moveTo>
                <a:cubicBezTo>
                  <a:pt x="61" y="12"/>
                  <a:pt x="61" y="12"/>
                  <a:pt x="61" y="12"/>
                </a:cubicBezTo>
                <a:cubicBezTo>
                  <a:pt x="61" y="11"/>
                  <a:pt x="62" y="10"/>
                  <a:pt x="63" y="11"/>
                </a:cubicBezTo>
                <a:cubicBezTo>
                  <a:pt x="64" y="11"/>
                  <a:pt x="65" y="12"/>
                  <a:pt x="64" y="14"/>
                </a:cubicBezTo>
                <a:cubicBezTo>
                  <a:pt x="61" y="21"/>
                  <a:pt x="61" y="21"/>
                  <a:pt x="61" y="21"/>
                </a:cubicBezTo>
                <a:cubicBezTo>
                  <a:pt x="61" y="22"/>
                  <a:pt x="60" y="22"/>
                  <a:pt x="59" y="22"/>
                </a:cubicBezTo>
                <a:cubicBezTo>
                  <a:pt x="59" y="22"/>
                  <a:pt x="59" y="22"/>
                  <a:pt x="59" y="22"/>
                </a:cubicBezTo>
                <a:cubicBezTo>
                  <a:pt x="58" y="22"/>
                  <a:pt x="57" y="20"/>
                  <a:pt x="58" y="19"/>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8"/>
                  <a:pt x="20" y="38"/>
                </a:cubicBezTo>
                <a:cubicBezTo>
                  <a:pt x="20" y="38"/>
                  <a:pt x="20" y="38"/>
                  <a:pt x="20" y="38"/>
                </a:cubicBezTo>
                <a:cubicBezTo>
                  <a:pt x="12" y="35"/>
                  <a:pt x="12" y="35"/>
                  <a:pt x="12" y="35"/>
                </a:cubicBezTo>
                <a:cubicBezTo>
                  <a:pt x="11" y="35"/>
                  <a:pt x="11" y="34"/>
                  <a:pt x="11" y="33"/>
                </a:cubicBezTo>
                <a:cubicBezTo>
                  <a:pt x="11" y="32"/>
                  <a:pt x="13" y="31"/>
                  <a:pt x="14" y="31"/>
                </a:cubicBezTo>
                <a:cubicBezTo>
                  <a:pt x="21" y="35"/>
                  <a:pt x="21" y="35"/>
                  <a:pt x="21" y="35"/>
                </a:cubicBezTo>
                <a:cubicBezTo>
                  <a:pt x="22" y="35"/>
                  <a:pt x="23" y="36"/>
                  <a:pt x="22" y="37"/>
                </a:cubicBezTo>
                <a:close/>
                <a:moveTo>
                  <a:pt x="28" y="28"/>
                </a:moveTo>
                <a:cubicBezTo>
                  <a:pt x="28" y="28"/>
                  <a:pt x="27" y="29"/>
                  <a:pt x="27" y="29"/>
                </a:cubicBezTo>
                <a:cubicBezTo>
                  <a:pt x="26" y="29"/>
                  <a:pt x="26" y="28"/>
                  <a:pt x="25" y="28"/>
                </a:cubicBezTo>
                <a:cubicBezTo>
                  <a:pt x="20" y="22"/>
                  <a:pt x="20" y="22"/>
                  <a:pt x="20" y="22"/>
                </a:cubicBezTo>
                <a:cubicBezTo>
                  <a:pt x="19" y="22"/>
                  <a:pt x="19" y="20"/>
                  <a:pt x="20" y="20"/>
                </a:cubicBezTo>
                <a:cubicBezTo>
                  <a:pt x="21" y="19"/>
                  <a:pt x="22" y="19"/>
                  <a:pt x="23" y="20"/>
                </a:cubicBezTo>
                <a:cubicBezTo>
                  <a:pt x="28" y="25"/>
                  <a:pt x="28" y="25"/>
                  <a:pt x="28" y="25"/>
                </a:cubicBezTo>
                <a:cubicBezTo>
                  <a:pt x="29" y="26"/>
                  <a:pt x="29" y="27"/>
                  <a:pt x="28" y="28"/>
                </a:cubicBezTo>
                <a:close/>
                <a:moveTo>
                  <a:pt x="37" y="22"/>
                </a:moveTo>
                <a:cubicBezTo>
                  <a:pt x="37" y="22"/>
                  <a:pt x="37" y="22"/>
                  <a:pt x="37" y="22"/>
                </a:cubicBezTo>
                <a:cubicBezTo>
                  <a:pt x="36" y="22"/>
                  <a:pt x="35" y="22"/>
                  <a:pt x="35" y="21"/>
                </a:cubicBezTo>
                <a:cubicBezTo>
                  <a:pt x="32" y="14"/>
                  <a:pt x="32" y="14"/>
                  <a:pt x="32" y="14"/>
                </a:cubicBezTo>
                <a:cubicBezTo>
                  <a:pt x="31" y="12"/>
                  <a:pt x="32" y="11"/>
                  <a:pt x="33" y="11"/>
                </a:cubicBezTo>
                <a:cubicBezTo>
                  <a:pt x="34" y="10"/>
                  <a:pt x="35" y="11"/>
                  <a:pt x="35" y="12"/>
                </a:cubicBezTo>
                <a:cubicBezTo>
                  <a:pt x="38" y="19"/>
                  <a:pt x="38" y="19"/>
                  <a:pt x="38" y="19"/>
                </a:cubicBezTo>
                <a:cubicBezTo>
                  <a:pt x="39" y="20"/>
                  <a:pt x="38" y="22"/>
                  <a:pt x="37" y="22"/>
                </a:cubicBezTo>
                <a:close/>
                <a:moveTo>
                  <a:pt x="56" y="48"/>
                </a:moveTo>
                <a:cubicBezTo>
                  <a:pt x="56" y="52"/>
                  <a:pt x="52" y="56"/>
                  <a:pt x="48" y="56"/>
                </a:cubicBezTo>
                <a:cubicBezTo>
                  <a:pt x="44" y="56"/>
                  <a:pt x="40" y="52"/>
                  <a:pt x="40" y="48"/>
                </a:cubicBezTo>
                <a:cubicBezTo>
                  <a:pt x="40" y="43"/>
                  <a:pt x="44" y="40"/>
                  <a:pt x="48" y="40"/>
                </a:cubicBezTo>
                <a:cubicBezTo>
                  <a:pt x="49" y="40"/>
                  <a:pt x="51" y="40"/>
                  <a:pt x="52" y="41"/>
                </a:cubicBezTo>
                <a:cubicBezTo>
                  <a:pt x="71" y="22"/>
                  <a:pt x="71" y="22"/>
                  <a:pt x="71" y="22"/>
                </a:cubicBezTo>
                <a:cubicBezTo>
                  <a:pt x="71" y="22"/>
                  <a:pt x="73" y="22"/>
                  <a:pt x="73" y="22"/>
                </a:cubicBezTo>
                <a:cubicBezTo>
                  <a:pt x="74" y="23"/>
                  <a:pt x="74" y="24"/>
                  <a:pt x="73" y="25"/>
                </a:cubicBezTo>
                <a:cubicBezTo>
                  <a:pt x="55" y="44"/>
                  <a:pt x="55" y="44"/>
                  <a:pt x="55" y="44"/>
                </a:cubicBezTo>
                <a:cubicBezTo>
                  <a:pt x="56" y="45"/>
                  <a:pt x="56" y="46"/>
                  <a:pt x="56" y="48"/>
                </a:cubicBezTo>
                <a:close/>
                <a:moveTo>
                  <a:pt x="74" y="37"/>
                </a:moveTo>
                <a:cubicBezTo>
                  <a:pt x="73" y="36"/>
                  <a:pt x="74" y="35"/>
                  <a:pt x="75" y="35"/>
                </a:cubicBezTo>
                <a:cubicBezTo>
                  <a:pt x="82" y="31"/>
                  <a:pt x="82" y="31"/>
                  <a:pt x="82" y="31"/>
                </a:cubicBezTo>
                <a:cubicBezTo>
                  <a:pt x="83" y="31"/>
                  <a:pt x="85" y="32"/>
                  <a:pt x="85" y="33"/>
                </a:cubicBezTo>
                <a:cubicBezTo>
                  <a:pt x="85" y="34"/>
                  <a:pt x="85" y="35"/>
                  <a:pt x="84" y="35"/>
                </a:cubicBezTo>
                <a:cubicBezTo>
                  <a:pt x="76" y="38"/>
                  <a:pt x="76" y="38"/>
                  <a:pt x="76" y="38"/>
                </a:cubicBezTo>
                <a:cubicBezTo>
                  <a:pt x="76" y="38"/>
                  <a:pt x="76" y="38"/>
                  <a:pt x="76" y="38"/>
                </a:cubicBezTo>
                <a:cubicBezTo>
                  <a:pt x="75" y="38"/>
                  <a:pt x="74" y="38"/>
                  <a:pt x="74" y="37"/>
                </a:cubicBezTo>
                <a:close/>
                <a:moveTo>
                  <a:pt x="86" y="52"/>
                </a:moveTo>
                <a:cubicBezTo>
                  <a:pt x="86" y="52"/>
                  <a:pt x="86" y="52"/>
                  <a:pt x="86" y="52"/>
                </a:cubicBezTo>
                <a:cubicBezTo>
                  <a:pt x="78" y="52"/>
                  <a:pt x="78" y="52"/>
                  <a:pt x="78" y="52"/>
                </a:cubicBezTo>
                <a:cubicBezTo>
                  <a:pt x="77" y="52"/>
                  <a:pt x="76" y="51"/>
                  <a:pt x="76" y="50"/>
                </a:cubicBezTo>
                <a:cubicBezTo>
                  <a:pt x="76" y="49"/>
                  <a:pt x="77" y="48"/>
                  <a:pt x="78" y="48"/>
                </a:cubicBezTo>
                <a:cubicBezTo>
                  <a:pt x="78" y="48"/>
                  <a:pt x="78" y="48"/>
                  <a:pt x="78" y="48"/>
                </a:cubicBezTo>
                <a:cubicBezTo>
                  <a:pt x="86" y="48"/>
                  <a:pt x="86" y="48"/>
                  <a:pt x="86" y="48"/>
                </a:cubicBezTo>
                <a:cubicBezTo>
                  <a:pt x="87" y="48"/>
                  <a:pt x="88" y="49"/>
                  <a:pt x="88" y="50"/>
                </a:cubicBezTo>
                <a:cubicBezTo>
                  <a:pt x="88" y="51"/>
                  <a:pt x="87" y="52"/>
                  <a:pt x="86" y="5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Rounded Corners 20">
            <a:extLst>
              <a:ext uri="{FF2B5EF4-FFF2-40B4-BE49-F238E27FC236}">
                <a16:creationId xmlns:a16="http://schemas.microsoft.com/office/drawing/2014/main" id="{34457E54-1FC4-4040-9DF5-1D27FD6BBD8C}"/>
              </a:ext>
              <a:ext uri="{C183D7F6-B498-43B3-948B-1728B52AA6E4}">
                <adec:decorative xmlns:adec="http://schemas.microsoft.com/office/drawing/2017/decorative" xmlns="" val="1"/>
              </a:ext>
            </a:extLst>
          </p:cNvPr>
          <p:cNvSpPr/>
          <p:nvPr/>
        </p:nvSpPr>
        <p:spPr>
          <a:xfrm rot="18900000">
            <a:off x="-6742765" y="-1434593"/>
            <a:ext cx="3681702" cy="3681702"/>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xmlns=""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xmlns=""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sp>
        <p:nvSpPr>
          <p:cNvPr id="3" name="TextBox 2"/>
          <p:cNvSpPr txBox="1"/>
          <p:nvPr/>
        </p:nvSpPr>
        <p:spPr>
          <a:xfrm>
            <a:off x="456152" y="5678945"/>
            <a:ext cx="4847893" cy="830997"/>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NAME- SHIVANGI GUPTA</a:t>
            </a:r>
          </a:p>
          <a:p>
            <a:r>
              <a:rPr lang="en-US" sz="2400" dirty="0" smtClean="0">
                <a:solidFill>
                  <a:schemeClr val="bg1"/>
                </a:solidFill>
                <a:latin typeface="Times New Roman" panose="02020603050405020304" pitchFamily="18" charset="0"/>
                <a:cs typeface="Times New Roman" panose="02020603050405020304" pitchFamily="18" charset="0"/>
              </a:rPr>
              <a:t>P.G DIPLOMA IN DATA SCIENCE </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7920024" y="5624371"/>
            <a:ext cx="3977831" cy="830997"/>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ASSISTANT PROFESSOR</a:t>
            </a:r>
          </a:p>
          <a:p>
            <a:r>
              <a:rPr lang="en-US" sz="2400" dirty="0" smtClean="0">
                <a:solidFill>
                  <a:schemeClr val="bg1"/>
                </a:solidFill>
                <a:latin typeface="Times New Roman" panose="02020603050405020304" pitchFamily="18" charset="0"/>
                <a:cs typeface="Times New Roman" panose="02020603050405020304" pitchFamily="18" charset="0"/>
              </a:rPr>
              <a:t>NTISH PATIL</a:t>
            </a:r>
            <a:endParaRPr lang="en-US" sz="2400" dirty="0">
              <a:solidFill>
                <a:schemeClr val="bg1"/>
              </a:solidFill>
              <a:latin typeface="Times New Roman" panose="02020603050405020304" pitchFamily="18" charset="0"/>
              <a:cs typeface="Times New Roman" panose="02020603050405020304" pitchFamily="18" charset="0"/>
            </a:endParaRPr>
          </a:p>
        </p:txBody>
      </p:sp>
      <p:grpSp>
        <p:nvGrpSpPr>
          <p:cNvPr id="22" name="Group 21" descr="Icon of chart. ">
            <a:extLst>
              <a:ext uri="{FF2B5EF4-FFF2-40B4-BE49-F238E27FC236}">
                <a16:creationId xmlns:a16="http://schemas.microsoft.com/office/drawing/2014/main" id="{B95DF07A-CE7E-4D89-9AA0-25F4FFF3B9C7}"/>
              </a:ext>
            </a:extLst>
          </p:cNvPr>
          <p:cNvGrpSpPr/>
          <p:nvPr/>
        </p:nvGrpSpPr>
        <p:grpSpPr>
          <a:xfrm>
            <a:off x="5826523" y="4083312"/>
            <a:ext cx="489958" cy="492680"/>
            <a:chOff x="2025650" y="4786313"/>
            <a:chExt cx="285750" cy="287338"/>
          </a:xfrm>
          <a:solidFill>
            <a:schemeClr val="bg1"/>
          </a:solidFill>
        </p:grpSpPr>
        <p:sp>
          <p:nvSpPr>
            <p:cNvPr id="23"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5940131"/>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34" y="353245"/>
            <a:ext cx="10515600" cy="664797"/>
          </a:xfrm>
        </p:spPr>
        <p:txBody>
          <a:bodyPr/>
          <a:lstStyle/>
          <a:p>
            <a:r>
              <a:rPr lang="en-US" sz="4800" dirty="0" smtClean="0">
                <a:latin typeface="Times New Roman" panose="02020603050405020304" pitchFamily="18" charset="0"/>
                <a:cs typeface="Times New Roman" panose="02020603050405020304" pitchFamily="18" charset="0"/>
              </a:rPr>
              <a:t>Calculations in Tableau</a:t>
            </a:r>
            <a:endParaRPr lang="en-US" sz="4800"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Your Logo Here</a:t>
            </a:r>
            <a:endParaRPr lang="en-US" dirty="0"/>
          </a:p>
        </p:txBody>
      </p:sp>
      <p:sp>
        <p:nvSpPr>
          <p:cNvPr id="4" name="Slide Number Placeholder 3"/>
          <p:cNvSpPr>
            <a:spLocks noGrp="1"/>
          </p:cNvSpPr>
          <p:nvPr>
            <p:ph type="sldNum" sz="quarter" idx="12"/>
          </p:nvPr>
        </p:nvSpPr>
        <p:spPr/>
        <p:txBody>
          <a:bodyPr/>
          <a:lstStyle/>
          <a:p>
            <a:fld id="{0FD50806-BABF-4915-9689-3B9956D1C75C}"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 y="94015"/>
            <a:ext cx="1472712" cy="455202"/>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228449" y="1190615"/>
            <a:ext cx="2162477" cy="3162741"/>
          </a:xfrm>
          <a:prstGeom prst="rect">
            <a:avLst/>
          </a:prstGeom>
        </p:spPr>
      </p:pic>
      <p:pic>
        <p:nvPicPr>
          <p:cNvPr id="7" name="Picture 6"/>
          <p:cNvPicPr>
            <a:picLocks noChangeAspect="1"/>
          </p:cNvPicPr>
          <p:nvPr/>
        </p:nvPicPr>
        <p:blipFill>
          <a:blip r:embed="rId4"/>
          <a:stretch>
            <a:fillRect/>
          </a:stretch>
        </p:blipFill>
        <p:spPr>
          <a:xfrm>
            <a:off x="2664595" y="3589981"/>
            <a:ext cx="2419677" cy="3196728"/>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5321918" y="1190615"/>
            <a:ext cx="2505425" cy="3162741"/>
          </a:xfrm>
          <a:prstGeom prst="rect">
            <a:avLst/>
          </a:prstGeom>
          <a:ln>
            <a:solidFill>
              <a:schemeClr val="tx1"/>
            </a:solidFill>
          </a:ln>
        </p:spPr>
      </p:pic>
      <p:pic>
        <p:nvPicPr>
          <p:cNvPr id="9" name="Picture 8"/>
          <p:cNvPicPr>
            <a:picLocks noChangeAspect="1"/>
          </p:cNvPicPr>
          <p:nvPr/>
        </p:nvPicPr>
        <p:blipFill rotWithShape="1">
          <a:blip r:embed="rId6"/>
          <a:srcRect l="757" r="10621"/>
          <a:stretch/>
        </p:blipFill>
        <p:spPr>
          <a:xfrm>
            <a:off x="8101012" y="3772241"/>
            <a:ext cx="3414713" cy="2973484"/>
          </a:xfrm>
          <a:prstGeom prst="rect">
            <a:avLst/>
          </a:prstGeom>
          <a:ln>
            <a:solidFill>
              <a:schemeClr val="tx1"/>
            </a:solidFill>
          </a:ln>
        </p:spPr>
      </p:pic>
      <p:pic>
        <p:nvPicPr>
          <p:cNvPr id="10" name="Picture 9"/>
          <p:cNvPicPr>
            <a:picLocks noChangeAspect="1"/>
          </p:cNvPicPr>
          <p:nvPr/>
        </p:nvPicPr>
        <p:blipFill rotWithShape="1">
          <a:blip r:embed="rId7"/>
          <a:srcRect l="2986"/>
          <a:stretch/>
        </p:blipFill>
        <p:spPr>
          <a:xfrm>
            <a:off x="214284" y="4477199"/>
            <a:ext cx="2171855" cy="2309510"/>
          </a:xfrm>
          <a:prstGeom prst="rect">
            <a:avLst/>
          </a:prstGeom>
          <a:ln>
            <a:solidFill>
              <a:schemeClr val="tx1"/>
            </a:solidFill>
          </a:ln>
        </p:spPr>
      </p:pic>
      <p:pic>
        <p:nvPicPr>
          <p:cNvPr id="11" name="Picture 10"/>
          <p:cNvPicPr>
            <a:picLocks noChangeAspect="1"/>
          </p:cNvPicPr>
          <p:nvPr/>
        </p:nvPicPr>
        <p:blipFill>
          <a:blip r:embed="rId8"/>
          <a:stretch>
            <a:fillRect/>
          </a:stretch>
        </p:blipFill>
        <p:spPr>
          <a:xfrm>
            <a:off x="2664595" y="1190615"/>
            <a:ext cx="2433784" cy="2281248"/>
          </a:xfrm>
          <a:prstGeom prst="rect">
            <a:avLst/>
          </a:prstGeom>
          <a:ln>
            <a:solidFill>
              <a:schemeClr val="tx1"/>
            </a:solidFill>
          </a:ln>
        </p:spPr>
      </p:pic>
      <p:pic>
        <p:nvPicPr>
          <p:cNvPr id="12" name="Picture 11"/>
          <p:cNvPicPr>
            <a:picLocks noChangeAspect="1"/>
          </p:cNvPicPr>
          <p:nvPr/>
        </p:nvPicPr>
        <p:blipFill>
          <a:blip r:embed="rId9"/>
          <a:stretch>
            <a:fillRect/>
          </a:stretch>
        </p:blipFill>
        <p:spPr>
          <a:xfrm>
            <a:off x="8075921" y="1119977"/>
            <a:ext cx="3414713" cy="2540643"/>
          </a:xfrm>
          <a:prstGeom prst="rect">
            <a:avLst/>
          </a:prstGeom>
        </p:spPr>
      </p:pic>
      <p:pic>
        <p:nvPicPr>
          <p:cNvPr id="13" name="Picture 12"/>
          <p:cNvPicPr>
            <a:picLocks noChangeAspect="1"/>
          </p:cNvPicPr>
          <p:nvPr/>
        </p:nvPicPr>
        <p:blipFill>
          <a:blip r:embed="rId10"/>
          <a:stretch>
            <a:fillRect/>
          </a:stretch>
        </p:blipFill>
        <p:spPr>
          <a:xfrm>
            <a:off x="5321918" y="4533576"/>
            <a:ext cx="2469935" cy="2253133"/>
          </a:xfrm>
          <a:prstGeom prst="rect">
            <a:avLst/>
          </a:prstGeom>
          <a:ln>
            <a:solidFill>
              <a:schemeClr val="tx1"/>
            </a:solidFill>
          </a:ln>
        </p:spPr>
      </p:pic>
    </p:spTree>
    <p:extLst>
      <p:ext uri="{BB962C8B-B14F-4D97-AF65-F5344CB8AC3E}">
        <p14:creationId xmlns:p14="http://schemas.microsoft.com/office/powerpoint/2010/main" val="386125387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endParaRPr lang="en-US" dirty="0"/>
          </a:p>
        </p:txBody>
      </p:sp>
      <p:sp>
        <p:nvSpPr>
          <p:cNvPr id="3" name="Footer Placeholder 2"/>
          <p:cNvSpPr>
            <a:spLocks noGrp="1"/>
          </p:cNvSpPr>
          <p:nvPr>
            <p:ph type="ftr" sz="quarter" idx="11"/>
          </p:nvPr>
        </p:nvSpPr>
        <p:spPr/>
        <p:txBody>
          <a:bodyPr/>
          <a:lstStyle/>
          <a:p>
            <a:r>
              <a:rPr lang="en-US" dirty="0" smtClean="0"/>
              <a:t>Your Logo Here</a:t>
            </a:r>
            <a:endParaRPr lang="en-US" dirty="0"/>
          </a:p>
        </p:txBody>
      </p:sp>
      <p:sp>
        <p:nvSpPr>
          <p:cNvPr id="4" name="Slide Number Placeholder 3"/>
          <p:cNvSpPr>
            <a:spLocks noGrp="1"/>
          </p:cNvSpPr>
          <p:nvPr>
            <p:ph type="sldNum" sz="quarter" idx="12"/>
          </p:nvPr>
        </p:nvSpPr>
        <p:spPr/>
        <p:txBody>
          <a:bodyPr/>
          <a:lstStyle/>
          <a:p>
            <a:fld id="{0FD50806-BABF-4915-9689-3B9956D1C75C}" type="slidenum">
              <a:rPr lang="en-US" smtClean="0"/>
              <a:pPr/>
              <a:t>11</a:t>
            </a:fld>
            <a:endParaRPr lang="en-US" dirty="0"/>
          </a:p>
        </p:txBody>
      </p:sp>
      <p:sp>
        <p:nvSpPr>
          <p:cNvPr id="11" name="Rectangle: Rounded Corners 29">
            <a:extLst>
              <a:ext uri="{FF2B5EF4-FFF2-40B4-BE49-F238E27FC236}">
                <a16:creationId xmlns:a16="http://schemas.microsoft.com/office/drawing/2014/main" id="{D8722C52-9CB4-45C1-82EB-9196F64DC3D7}"/>
              </a:ext>
              <a:ext uri="{C183D7F6-B498-43B3-948B-1728B52AA6E4}">
                <adec:decorative xmlns:adec="http://schemas.microsoft.com/office/drawing/2017/decorative" xmlns="" val="1"/>
              </a:ext>
            </a:extLst>
          </p:cNvPr>
          <p:cNvSpPr/>
          <p:nvPr/>
        </p:nvSpPr>
        <p:spPr>
          <a:xfrm>
            <a:off x="-6688" y="110597"/>
            <a:ext cx="12103437"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0" y="253899"/>
            <a:ext cx="12539662" cy="830997"/>
          </a:xfrm>
          <a:prstGeom prst="rect">
            <a:avLst/>
          </a:prstGeom>
          <a:noFill/>
        </p:spPr>
        <p:txBody>
          <a:bodyPr wrap="square" rtlCol="0">
            <a:spAutoFit/>
          </a:bodyPr>
          <a:lstStyle/>
          <a:p>
            <a:r>
              <a:rPr lang="en-US" sz="4800" dirty="0" smtClean="0">
                <a:solidFill>
                  <a:schemeClr val="bg1"/>
                </a:solidFill>
                <a:latin typeface="Times New Roman" panose="02020603050405020304" pitchFamily="18" charset="0"/>
                <a:cs typeface="Times New Roman" panose="02020603050405020304" pitchFamily="18" charset="0"/>
              </a:rPr>
              <a:t>TABLEAU PUBLIC VS TABLEAU DESKTOP</a:t>
            </a:r>
            <a:endParaRPr lang="en-US" sz="4800" dirty="0">
              <a:solidFill>
                <a:schemeClr val="bg1"/>
              </a:solidFill>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806394901"/>
              </p:ext>
            </p:extLst>
          </p:nvPr>
        </p:nvGraphicFramePr>
        <p:xfrm>
          <a:off x="429755" y="1394684"/>
          <a:ext cx="11332490" cy="5177800"/>
        </p:xfrm>
        <a:graphic>
          <a:graphicData uri="http://schemas.openxmlformats.org/drawingml/2006/table">
            <a:tbl>
              <a:tblPr>
                <a:tableStyleId>{616DA210-FB5B-4158-B5E0-FEB733F419BA}</a:tableStyleId>
              </a:tblPr>
              <a:tblGrid>
                <a:gridCol w="3392568">
                  <a:extLst>
                    <a:ext uri="{9D8B030D-6E8A-4147-A177-3AD203B41FA5}">
                      <a16:colId xmlns:a16="http://schemas.microsoft.com/office/drawing/2014/main" val="387315090"/>
                    </a:ext>
                  </a:extLst>
                </a:gridCol>
                <a:gridCol w="3392568">
                  <a:extLst>
                    <a:ext uri="{9D8B030D-6E8A-4147-A177-3AD203B41FA5}">
                      <a16:colId xmlns:a16="http://schemas.microsoft.com/office/drawing/2014/main" val="1953557607"/>
                    </a:ext>
                  </a:extLst>
                </a:gridCol>
                <a:gridCol w="4547354">
                  <a:extLst>
                    <a:ext uri="{9D8B030D-6E8A-4147-A177-3AD203B41FA5}">
                      <a16:colId xmlns:a16="http://schemas.microsoft.com/office/drawing/2014/main" val="2426583777"/>
                    </a:ext>
                  </a:extLst>
                </a:gridCol>
              </a:tblGrid>
              <a:tr h="1360488">
                <a:tc>
                  <a:txBody>
                    <a:bodyPr/>
                    <a:lstStyle/>
                    <a:p>
                      <a:pPr algn="ctr" fontAlgn="ctr"/>
                      <a:r>
                        <a:rPr lang="en-US" sz="1600" dirty="0" smtClean="0">
                          <a:effectLst/>
                          <a:latin typeface="Times New Roman" panose="02020603050405020304" pitchFamily="18" charset="0"/>
                          <a:cs typeface="Times New Roman" panose="02020603050405020304" pitchFamily="18" charset="0"/>
                        </a:rPr>
                        <a:t>Cost</a:t>
                      </a:r>
                      <a:endParaRPr lang="en-US" sz="1600" b="0" dirty="0">
                        <a:solidFill>
                          <a:schemeClr val="bg1"/>
                        </a:solidFill>
                        <a:effectLst/>
                        <a:latin typeface="Times New Roman" panose="02020603050405020304" pitchFamily="18" charset="0"/>
                        <a:cs typeface="Times New Roman" panose="02020603050405020304" pitchFamily="18" charset="0"/>
                      </a:endParaRPr>
                    </a:p>
                  </a:txBody>
                  <a:tcPr marL="92189" marR="92189" marT="129065" marB="129065" anchor="ctr"/>
                </a:tc>
                <a:tc>
                  <a:txBody>
                    <a:bodyPr/>
                    <a:lstStyle/>
                    <a:p>
                      <a:pPr algn="l" fontAlgn="ctr"/>
                      <a:r>
                        <a:rPr lang="en-US" sz="1600" dirty="0" smtClean="0">
                          <a:effectLst/>
                          <a:latin typeface="Times New Roman" panose="02020603050405020304" pitchFamily="18" charset="0"/>
                          <a:cs typeface="Times New Roman" panose="02020603050405020304" pitchFamily="18" charset="0"/>
                        </a:rPr>
                        <a:t>Tableau Public is a free version of the Tableau visualization program. It grants access to the majority of the software’s features. It is possible to generate visualizations. and connect them to CSV, Text, and Excel files</a:t>
                      </a:r>
                      <a:endParaRPr lang="en-US" sz="1600" b="0" dirty="0">
                        <a:solidFill>
                          <a:schemeClr val="bg1"/>
                        </a:solidFill>
                        <a:effectLst/>
                        <a:latin typeface="Times New Roman" panose="02020603050405020304" pitchFamily="18" charset="0"/>
                        <a:cs typeface="Times New Roman" panose="02020603050405020304" pitchFamily="18" charset="0"/>
                      </a:endParaRPr>
                    </a:p>
                  </a:txBody>
                  <a:tcPr marL="92189" marR="92189" marT="129065" marB="129065" anchor="ctr"/>
                </a:tc>
                <a:tc>
                  <a:txBody>
                    <a:bodyPr/>
                    <a:lstStyle/>
                    <a:p>
                      <a:pPr algn="l" fontAlgn="ctr"/>
                      <a:r>
                        <a:rPr lang="en-US" sz="1600" dirty="0" smtClean="0">
                          <a:effectLst/>
                          <a:latin typeface="Times New Roman" panose="02020603050405020304" pitchFamily="18" charset="0"/>
                          <a:cs typeface="Times New Roman" panose="02020603050405020304" pitchFamily="18" charset="0"/>
                        </a:rPr>
                        <a:t>Tableau Desktop is a paid data visualization software that allows users to view and comprehend data in only minutes. The professional version of this software is capable of transforming, processing, and storing vast quantities of data and is accountable for an organization’s data-driven decision-making.</a:t>
                      </a:r>
                      <a:endParaRPr lang="en-US" sz="1600" b="0" dirty="0">
                        <a:solidFill>
                          <a:schemeClr val="bg1"/>
                        </a:solidFill>
                        <a:effectLst/>
                        <a:latin typeface="Times New Roman" panose="02020603050405020304" pitchFamily="18" charset="0"/>
                        <a:cs typeface="Times New Roman" panose="02020603050405020304" pitchFamily="18" charset="0"/>
                      </a:endParaRPr>
                    </a:p>
                  </a:txBody>
                  <a:tcPr marL="88502" marR="88502" marT="44251" marB="44251"/>
                </a:tc>
                <a:extLst>
                  <a:ext uri="{0D108BD9-81ED-4DB2-BD59-A6C34878D82A}">
                    <a16:rowId xmlns:a16="http://schemas.microsoft.com/office/drawing/2014/main" val="2473961216"/>
                  </a:ext>
                </a:extLst>
              </a:tr>
              <a:tr h="1364402">
                <a:tc>
                  <a:txBody>
                    <a:bodyPr/>
                    <a:lstStyle/>
                    <a:p>
                      <a:pPr algn="ctr" fontAlgn="base"/>
                      <a:r>
                        <a:rPr lang="en-US" sz="1600" dirty="0">
                          <a:effectLst/>
                          <a:latin typeface="Times New Roman" panose="02020603050405020304" pitchFamily="18" charset="0"/>
                          <a:cs typeface="Times New Roman" panose="02020603050405020304" pitchFamily="18" charset="0"/>
                        </a:rPr>
                        <a:t>Data Sources</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marL="36876" marR="36876" marT="45929" marB="45929" anchor="ctr"/>
                </a:tc>
                <a:tc>
                  <a:txBody>
                    <a:bodyPr/>
                    <a:lstStyle/>
                    <a:p>
                      <a:pPr algn="l" fontAlgn="ctr"/>
                      <a:r>
                        <a:rPr lang="en-US" sz="1600" dirty="0">
                          <a:effectLst/>
                          <a:latin typeface="Times New Roman" panose="02020603050405020304" pitchFamily="18" charset="0"/>
                          <a:cs typeface="Times New Roman" panose="02020603050405020304" pitchFamily="18" charset="0"/>
                        </a:rPr>
                        <a:t>Tableau Public Edition is only compatible with Microsoft Excel data, numerous text file types, statistical files, Google sheets, and web data connectors. You can not connect to cloud-based data sources.</a:t>
                      </a:r>
                      <a:endParaRPr lang="en-US" sz="1600" b="0" dirty="0">
                        <a:solidFill>
                          <a:schemeClr val="bg1"/>
                        </a:solidFill>
                        <a:effectLst/>
                        <a:latin typeface="Times New Roman" panose="02020603050405020304" pitchFamily="18" charset="0"/>
                        <a:cs typeface="Times New Roman" panose="02020603050405020304" pitchFamily="18" charset="0"/>
                      </a:endParaRPr>
                    </a:p>
                  </a:txBody>
                  <a:tcPr marL="92189" marR="92189" marT="129065" marB="129065" anchor="ctr"/>
                </a:tc>
                <a:tc>
                  <a:txBody>
                    <a:bodyPr/>
                    <a:lstStyle/>
                    <a:p>
                      <a:pPr algn="l" fontAlgn="ctr"/>
                      <a:r>
                        <a:rPr lang="en-US" sz="1600" dirty="0">
                          <a:effectLst/>
                          <a:latin typeface="Times New Roman" panose="02020603050405020304" pitchFamily="18" charset="0"/>
                          <a:cs typeface="Times New Roman" panose="02020603050405020304" pitchFamily="18" charset="0"/>
                        </a:rPr>
                        <a:t>Tableau Desktop can connect to on-premises and cloud-based data, including big data, SQL databases, spreadsheets, and cloud applications such as Google Analytics and Salesforce. Access different data and merge them without writing code.</a:t>
                      </a:r>
                      <a:endParaRPr lang="en-US" sz="1600" b="0" dirty="0">
                        <a:solidFill>
                          <a:schemeClr val="bg1"/>
                        </a:solidFill>
                        <a:effectLst/>
                        <a:latin typeface="Times New Roman" panose="02020603050405020304" pitchFamily="18" charset="0"/>
                        <a:cs typeface="Times New Roman" panose="02020603050405020304" pitchFamily="18" charset="0"/>
                      </a:endParaRPr>
                    </a:p>
                  </a:txBody>
                  <a:tcPr marL="92189" marR="92189" marT="129065" marB="129065" anchor="ctr"/>
                </a:tc>
                <a:extLst>
                  <a:ext uri="{0D108BD9-81ED-4DB2-BD59-A6C34878D82A}">
                    <a16:rowId xmlns:a16="http://schemas.microsoft.com/office/drawing/2014/main" val="474812191"/>
                  </a:ext>
                </a:extLst>
              </a:tr>
              <a:tr h="626888">
                <a:tc>
                  <a:txBody>
                    <a:bodyPr/>
                    <a:lstStyle/>
                    <a:p>
                      <a:pPr algn="ctr" fontAlgn="base"/>
                      <a:r>
                        <a:rPr lang="en-US" sz="1600" dirty="0">
                          <a:effectLst/>
                          <a:latin typeface="Times New Roman" panose="02020603050405020304" pitchFamily="18" charset="0"/>
                          <a:cs typeface="Times New Roman" panose="02020603050405020304" pitchFamily="18" charset="0"/>
                        </a:rPr>
                        <a:t>Security</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marL="36876" marR="36876" marT="45929" marB="45929" anchor="ctr"/>
                </a:tc>
                <a:tc>
                  <a:txBody>
                    <a:bodyPr/>
                    <a:lstStyle/>
                    <a:p>
                      <a:pPr algn="l" fontAlgn="ctr"/>
                      <a:r>
                        <a:rPr lang="en-US" sz="1600" dirty="0">
                          <a:effectLst/>
                          <a:latin typeface="Times New Roman" panose="02020603050405020304" pitchFamily="18" charset="0"/>
                          <a:cs typeface="Times New Roman" panose="02020603050405020304" pitchFamily="18" charset="0"/>
                        </a:rPr>
                        <a:t>Workbook gets public as soon as you publish them.</a:t>
                      </a:r>
                      <a:endParaRPr lang="en-US" sz="1600" b="0" dirty="0">
                        <a:solidFill>
                          <a:schemeClr val="bg1"/>
                        </a:solidFill>
                        <a:effectLst/>
                        <a:latin typeface="Times New Roman" panose="02020603050405020304" pitchFamily="18" charset="0"/>
                        <a:cs typeface="Times New Roman" panose="02020603050405020304" pitchFamily="18" charset="0"/>
                      </a:endParaRPr>
                    </a:p>
                  </a:txBody>
                  <a:tcPr marL="92189" marR="92189" marT="129065" marB="129065" anchor="ctr"/>
                </a:tc>
                <a:tc>
                  <a:txBody>
                    <a:bodyPr/>
                    <a:lstStyle/>
                    <a:p>
                      <a:pPr algn="l" fontAlgn="ctr"/>
                      <a:r>
                        <a:rPr lang="en-US" sz="1600" dirty="0">
                          <a:effectLst/>
                          <a:latin typeface="Times New Roman" panose="02020603050405020304" pitchFamily="18" charset="0"/>
                          <a:cs typeface="Times New Roman" panose="02020603050405020304" pitchFamily="18" charset="0"/>
                        </a:rPr>
                        <a:t>Workbooks are private. One would need an access link to see your work. </a:t>
                      </a:r>
                      <a:endParaRPr lang="en-US" sz="1600" b="0" dirty="0">
                        <a:solidFill>
                          <a:schemeClr val="bg1"/>
                        </a:solidFill>
                        <a:effectLst/>
                        <a:latin typeface="Times New Roman" panose="02020603050405020304" pitchFamily="18" charset="0"/>
                        <a:cs typeface="Times New Roman" panose="02020603050405020304" pitchFamily="18" charset="0"/>
                      </a:endParaRPr>
                    </a:p>
                  </a:txBody>
                  <a:tcPr marL="92189" marR="92189" marT="129065" marB="129065" anchor="ctr"/>
                </a:tc>
                <a:extLst>
                  <a:ext uri="{0D108BD9-81ED-4DB2-BD59-A6C34878D82A}">
                    <a16:rowId xmlns:a16="http://schemas.microsoft.com/office/drawing/2014/main" val="1884898106"/>
                  </a:ext>
                </a:extLst>
              </a:tr>
              <a:tr h="811266">
                <a:tc>
                  <a:txBody>
                    <a:bodyPr/>
                    <a:lstStyle/>
                    <a:p>
                      <a:pPr algn="ctr" fontAlgn="base"/>
                      <a:r>
                        <a:rPr lang="en-US" sz="1600" dirty="0">
                          <a:effectLst/>
                          <a:latin typeface="Times New Roman" panose="02020603050405020304" pitchFamily="18" charset="0"/>
                          <a:cs typeface="Times New Roman" panose="02020603050405020304" pitchFamily="18" charset="0"/>
                        </a:rPr>
                        <a:t>Data Accessibility </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marL="36876" marR="36876" marT="45929" marB="45929" anchor="ctr"/>
                </a:tc>
                <a:tc>
                  <a:txBody>
                    <a:bodyPr/>
                    <a:lstStyle/>
                    <a:p>
                      <a:pPr algn="l" fontAlgn="ctr"/>
                      <a:r>
                        <a:rPr lang="en-US" sz="1600" dirty="0">
                          <a:effectLst/>
                          <a:latin typeface="Times New Roman" panose="02020603050405020304" pitchFamily="18" charset="0"/>
                          <a:cs typeface="Times New Roman" panose="02020603050405020304" pitchFamily="18" charset="0"/>
                        </a:rPr>
                        <a:t>Tableau Public App has limited data accessibility, you can access the data for up to 1 Million Rows only.</a:t>
                      </a:r>
                      <a:endParaRPr lang="en-US" sz="1600" b="0" dirty="0">
                        <a:solidFill>
                          <a:schemeClr val="bg1"/>
                        </a:solidFill>
                        <a:effectLst/>
                        <a:latin typeface="Times New Roman" panose="02020603050405020304" pitchFamily="18" charset="0"/>
                        <a:cs typeface="Times New Roman" panose="02020603050405020304" pitchFamily="18" charset="0"/>
                      </a:endParaRPr>
                    </a:p>
                  </a:txBody>
                  <a:tcPr marL="92189" marR="92189" marT="129065" marB="129065" anchor="ctr"/>
                </a:tc>
                <a:tc>
                  <a:txBody>
                    <a:bodyPr/>
                    <a:lstStyle/>
                    <a:p>
                      <a:pPr algn="l" fontAlgn="ctr"/>
                      <a:r>
                        <a:rPr lang="en-US" sz="1600" dirty="0">
                          <a:effectLst/>
                          <a:latin typeface="Times New Roman" panose="02020603050405020304" pitchFamily="18" charset="0"/>
                          <a:cs typeface="Times New Roman" panose="02020603050405020304" pitchFamily="18" charset="0"/>
                        </a:rPr>
                        <a:t>Tableau Desktop can store, analyse, and distribute an unlimited number of rows of data.</a:t>
                      </a:r>
                      <a:endParaRPr lang="en-US" sz="1600" b="0" dirty="0">
                        <a:solidFill>
                          <a:schemeClr val="bg1"/>
                        </a:solidFill>
                        <a:effectLst/>
                        <a:latin typeface="Times New Roman" panose="02020603050405020304" pitchFamily="18" charset="0"/>
                        <a:cs typeface="Times New Roman" panose="02020603050405020304" pitchFamily="18" charset="0"/>
                      </a:endParaRPr>
                    </a:p>
                  </a:txBody>
                  <a:tcPr marL="92189" marR="92189" marT="129065" marB="129065" anchor="ctr"/>
                </a:tc>
                <a:extLst>
                  <a:ext uri="{0D108BD9-81ED-4DB2-BD59-A6C34878D82A}">
                    <a16:rowId xmlns:a16="http://schemas.microsoft.com/office/drawing/2014/main" val="2356621637"/>
                  </a:ext>
                </a:extLst>
              </a:tr>
            </a:tbl>
          </a:graphicData>
        </a:graphic>
      </p:graphicFrame>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236317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49C24E5-AEAF-44E7-B2F8-531B026CF7D4}"/>
              </a:ext>
              <a:ext uri="{C183D7F6-B498-43B3-948B-1728B52AA6E4}">
                <adec:decorative xmlns:adec="http://schemas.microsoft.com/office/drawing/2017/decorative" xmlns="" val="1"/>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0" y="0"/>
            <a:ext cx="12191999" cy="6858000"/>
          </a:xfrm>
          <a:prstGeom prst="rect">
            <a:avLst/>
          </a:prstGeom>
        </p:spPr>
      </p:pic>
      <p:sp>
        <p:nvSpPr>
          <p:cNvPr id="2" name="Footer Placeholder 1"/>
          <p:cNvSpPr>
            <a:spLocks noGrp="1"/>
          </p:cNvSpPr>
          <p:nvPr>
            <p:ph type="ftr" sz="quarter" idx="11"/>
          </p:nvPr>
        </p:nvSpPr>
        <p:spPr/>
        <p:txBody>
          <a:bodyPr/>
          <a:lstStyle/>
          <a:p>
            <a:r>
              <a:rPr lang="en-US" dirty="0" smtClean="0"/>
              <a:t>Your Logo Here</a:t>
            </a:r>
            <a:endParaRPr lang="en-US" dirty="0"/>
          </a:p>
        </p:txBody>
      </p:sp>
      <p:sp>
        <p:nvSpPr>
          <p:cNvPr id="3" name="Slide Number Placeholder 2"/>
          <p:cNvSpPr>
            <a:spLocks noGrp="1"/>
          </p:cNvSpPr>
          <p:nvPr>
            <p:ph type="sldNum" sz="quarter" idx="12"/>
          </p:nvPr>
        </p:nvSpPr>
        <p:spPr/>
        <p:txBody>
          <a:bodyPr/>
          <a:lstStyle/>
          <a:p>
            <a:fld id="{0FD50806-BABF-4915-9689-3B9956D1C75C}" type="slidenum">
              <a:rPr lang="en-US" smtClean="0"/>
              <a:pPr/>
              <a:t>12</a:t>
            </a:fld>
            <a:endParaRPr lang="en-US" dirty="0"/>
          </a:p>
        </p:txBody>
      </p:sp>
      <p:sp>
        <p:nvSpPr>
          <p:cNvPr id="4" name="Rectangle 3">
            <a:extLst>
              <a:ext uri="{FF2B5EF4-FFF2-40B4-BE49-F238E27FC236}">
                <a16:creationId xmlns:a16="http://schemas.microsoft.com/office/drawing/2014/main" id="{64564789-A474-46BE-A2F2-4F27C6E39F3F}"/>
              </a:ext>
              <a:ext uri="{C183D7F6-B498-43B3-948B-1728B52AA6E4}">
                <adec:decorative xmlns:adec="http://schemas.microsoft.com/office/drawing/2017/decorative" xmlns=""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xmlns="" val="1"/>
              </a:ext>
            </a:extLst>
          </p:cNvPr>
          <p:cNvSpPr/>
          <p:nvPr/>
        </p:nvSpPr>
        <p:spPr>
          <a:xfrm rot="18900000">
            <a:off x="3895603" y="725654"/>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xmlns=""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xmlns=""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grpSp>
        <p:nvGrpSpPr>
          <p:cNvPr id="35" name="Group 34">
            <a:extLst>
              <a:ext uri="{FF2B5EF4-FFF2-40B4-BE49-F238E27FC236}">
                <a16:creationId xmlns:a16="http://schemas.microsoft.com/office/drawing/2014/main" id="{2907CD1A-2477-48CA-8693-2133EA1C329A}"/>
              </a:ext>
              <a:ext uri="{C183D7F6-B498-43B3-948B-1728B52AA6E4}">
                <adec:decorative xmlns:adec="http://schemas.microsoft.com/office/drawing/2017/decorative" xmlns="" val="1"/>
              </a:ext>
            </a:extLst>
          </p:cNvPr>
          <p:cNvGrpSpPr/>
          <p:nvPr/>
        </p:nvGrpSpPr>
        <p:grpSpPr>
          <a:xfrm>
            <a:off x="3960939" y="1257823"/>
            <a:ext cx="3856603" cy="4409819"/>
            <a:chOff x="4167698" y="1500698"/>
            <a:chExt cx="3856603" cy="4409819"/>
          </a:xfrm>
        </p:grpSpPr>
        <p:sp>
          <p:nvSpPr>
            <p:cNvPr id="36"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4804219" y="2700685"/>
            <a:ext cx="492518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latin typeface="Times New Roman" panose="02020603050405020304" pitchFamily="18" charset="0"/>
                <a:cs typeface="Times New Roman" panose="02020603050405020304" pitchFamily="18" charset="0"/>
                <a:hlinkClick r:id="rId5" action="ppaction://hlinksldjump"/>
              </a:rPr>
              <a:t>Airbnb</a:t>
            </a:r>
            <a:endParaRPr lang="en-US" sz="2400" dirty="0" smtClean="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solidFill>
                  <a:schemeClr val="bg1"/>
                </a:solidFill>
                <a:latin typeface="Times New Roman" panose="02020603050405020304" pitchFamily="18" charset="0"/>
                <a:cs typeface="Times New Roman" panose="02020603050405020304" pitchFamily="18" charset="0"/>
                <a:hlinkClick r:id="rId6" action="ppaction://hlinksldjump"/>
              </a:rPr>
              <a:t>UT Mart Sales</a:t>
            </a:r>
            <a:endParaRPr lang="en-US" sz="2400" dirty="0" smtClean="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solidFill>
                  <a:schemeClr val="bg1"/>
                </a:solidFill>
                <a:latin typeface="Times New Roman" panose="02020603050405020304" pitchFamily="18" charset="0"/>
                <a:cs typeface="Times New Roman" panose="02020603050405020304" pitchFamily="18" charset="0"/>
                <a:hlinkClick r:id="rId7" action="ppaction://hlinksldjump"/>
              </a:rPr>
              <a:t>Covid19</a:t>
            </a:r>
            <a:endParaRPr lang="en-US" sz="2400" dirty="0" smtClean="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solidFill>
                  <a:schemeClr val="bg1"/>
                </a:solidFill>
                <a:latin typeface="Times New Roman" panose="02020603050405020304" pitchFamily="18" charset="0"/>
                <a:cs typeface="Times New Roman" panose="02020603050405020304" pitchFamily="18" charset="0"/>
                <a:hlinkClick r:id="rId8" action="ppaction://hlinksldjump"/>
              </a:rPr>
              <a:t>Superstore</a:t>
            </a:r>
            <a:endParaRPr lang="en-US" sz="2400" dirty="0" smtClean="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solidFill>
                  <a:schemeClr val="bg1"/>
                </a:solidFill>
                <a:latin typeface="Times New Roman" panose="02020603050405020304" pitchFamily="18" charset="0"/>
                <a:cs typeface="Times New Roman" panose="02020603050405020304" pitchFamily="18" charset="0"/>
              </a:rPr>
              <a:t>HR attrition</a:t>
            </a:r>
          </a:p>
          <a:p>
            <a:pPr marL="285750" indent="-28575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8" name="TextBox 27"/>
          <p:cNvSpPr txBox="1"/>
          <p:nvPr/>
        </p:nvSpPr>
        <p:spPr>
          <a:xfrm>
            <a:off x="3149491" y="1082337"/>
            <a:ext cx="6186488" cy="1446550"/>
          </a:xfrm>
          <a:prstGeom prst="rect">
            <a:avLst/>
          </a:prstGeom>
          <a:noFill/>
        </p:spPr>
        <p:txBody>
          <a:bodyPr wrap="square" rtlCol="0">
            <a:spAutoFit/>
          </a:bodyPr>
          <a:lstStyle/>
          <a:p>
            <a:r>
              <a:rPr lang="en-US" sz="8800" dirty="0" smtClean="0">
                <a:solidFill>
                  <a:schemeClr val="bg1"/>
                </a:solidFill>
                <a:latin typeface="Times New Roman" panose="02020603050405020304" pitchFamily="18" charset="0"/>
                <a:cs typeface="Times New Roman" panose="02020603050405020304" pitchFamily="18" charset="0"/>
              </a:rPr>
              <a:t>PROJECTS</a:t>
            </a:r>
            <a:endParaRPr lang="en-US" sz="8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238119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Your Logo Here</a:t>
            </a:r>
            <a:endParaRPr lang="en-US" dirty="0"/>
          </a:p>
        </p:txBody>
      </p:sp>
      <p:sp>
        <p:nvSpPr>
          <p:cNvPr id="3" name="Slide Number Placeholder 2"/>
          <p:cNvSpPr>
            <a:spLocks noGrp="1"/>
          </p:cNvSpPr>
          <p:nvPr>
            <p:ph type="sldNum" sz="quarter" idx="12"/>
          </p:nvPr>
        </p:nvSpPr>
        <p:spPr/>
        <p:txBody>
          <a:bodyPr/>
          <a:lstStyle/>
          <a:p>
            <a:fld id="{0FD50806-BABF-4915-9689-3B9956D1C75C}" type="slidenum">
              <a:rPr lang="en-US" smtClean="0"/>
              <a:pPr/>
              <a:t>13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2" y="1163692"/>
            <a:ext cx="11996737" cy="5780033"/>
          </a:xfrm>
          <a:prstGeom prst="rect">
            <a:avLst/>
          </a:prstGeo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2700338" y="118126"/>
            <a:ext cx="6500812" cy="1200329"/>
          </a:xfrm>
          <a:prstGeom prst="rect">
            <a:avLst/>
          </a:prstGeom>
          <a:noFill/>
        </p:spPr>
        <p:txBody>
          <a:bodyPr wrap="square" rtlCol="0">
            <a:spAutoFit/>
          </a:bodyPr>
          <a:lstStyle/>
          <a:p>
            <a:pPr algn="ctr"/>
            <a:r>
              <a:rPr lang="en-US" sz="7200" dirty="0" smtClean="0">
                <a:solidFill>
                  <a:schemeClr val="tx2">
                    <a:lumMod val="75000"/>
                  </a:schemeClr>
                </a:solidFill>
                <a:latin typeface="Times New Roman" panose="02020603050405020304" pitchFamily="18" charset="0"/>
                <a:cs typeface="Times New Roman" panose="02020603050405020304" pitchFamily="18" charset="0"/>
              </a:rPr>
              <a:t>AirBnB</a:t>
            </a:r>
            <a:endParaRPr lang="en-US" sz="72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922109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14</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xmlns=""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7">
            <a:extLst>
              <a:ext uri="{FF2B5EF4-FFF2-40B4-BE49-F238E27FC236}">
                <a16:creationId xmlns:a16="http://schemas.microsoft.com/office/drawing/2014/main" id="{2B5BB5A9-EBF5-4B8A-9F43-73BA73A14309}"/>
              </a:ext>
            </a:extLst>
          </p:cNvPr>
          <p:cNvSpPr txBox="1"/>
          <p:nvPr/>
        </p:nvSpPr>
        <p:spPr>
          <a:xfrm>
            <a:off x="448622" y="5521065"/>
            <a:ext cx="3450278" cy="18466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200" dirty="0">
              <a:solidFill>
                <a:schemeClr val="tx1">
                  <a:lumMod val="75000"/>
                  <a:lumOff val="25000"/>
                </a:schemeClr>
              </a:solidFill>
            </a:endParaRPr>
          </a:p>
        </p:txBody>
      </p:sp>
      <p:pic>
        <p:nvPicPr>
          <p:cNvPr id="146" name="Picture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772037"/>
            <a:ext cx="10533688" cy="5728776"/>
          </a:xfrm>
          <a:prstGeom prst="rect">
            <a:avLst/>
          </a:prstGeom>
        </p:spPr>
      </p:pic>
    </p:spTree>
    <p:extLst>
      <p:ext uri="{BB962C8B-B14F-4D97-AF65-F5344CB8AC3E}">
        <p14:creationId xmlns:p14="http://schemas.microsoft.com/office/powerpoint/2010/main" val="14077514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Your Logo Here</a:t>
            </a:r>
            <a:endParaRPr lang="en-US" dirty="0"/>
          </a:p>
        </p:txBody>
      </p:sp>
      <p:sp>
        <p:nvSpPr>
          <p:cNvPr id="4" name="Slide Number Placeholder 3"/>
          <p:cNvSpPr>
            <a:spLocks noGrp="1"/>
          </p:cNvSpPr>
          <p:nvPr>
            <p:ph type="sldNum" sz="quarter" idx="12"/>
          </p:nvPr>
        </p:nvSpPr>
        <p:spPr/>
        <p:txBody>
          <a:bodyPr/>
          <a:lstStyle/>
          <a:p>
            <a:fld id="{0FD50806-BABF-4915-9689-3B9956D1C75C}" type="slidenum">
              <a:rPr lang="en-US" smtClean="0"/>
              <a:pPr/>
              <a:t>15</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2201"/>
          <a:stretch/>
        </p:blipFill>
        <p:spPr>
          <a:xfrm>
            <a:off x="114300" y="214312"/>
            <a:ext cx="11830049" cy="664368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770251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Your Logo Here</a:t>
            </a:r>
            <a:endParaRPr lang="en-US" dirty="0"/>
          </a:p>
        </p:txBody>
      </p:sp>
      <p:sp>
        <p:nvSpPr>
          <p:cNvPr id="4" name="Slide Number Placeholder 3"/>
          <p:cNvSpPr>
            <a:spLocks noGrp="1"/>
          </p:cNvSpPr>
          <p:nvPr>
            <p:ph type="sldNum" sz="quarter" idx="12"/>
          </p:nvPr>
        </p:nvSpPr>
        <p:spPr/>
        <p:txBody>
          <a:bodyPr/>
          <a:lstStyle/>
          <a:p>
            <a:fld id="{0FD50806-BABF-4915-9689-3B9956D1C75C}" type="slidenum">
              <a:rPr lang="en-US" smtClean="0"/>
              <a:pPr/>
              <a:t>16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3328"/>
            <a:ext cx="12096750" cy="6213381"/>
          </a:xfrm>
          <a:prstGeom prst="rect">
            <a:avLst/>
          </a:prstGeom>
        </p:spPr>
      </p:pic>
    </p:spTree>
    <p:extLst>
      <p:ext uri="{BB962C8B-B14F-4D97-AF65-F5344CB8AC3E}">
        <p14:creationId xmlns:p14="http://schemas.microsoft.com/office/powerpoint/2010/main" val="4228595349"/>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A black and white photo of a city&#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xmlns=""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xmlns=""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xmlns=""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
        <p:nvSpPr>
          <p:cNvPr id="22" name="Rectangle 21">
            <a:extLst>
              <a:ext uri="{C183D7F6-B498-43B3-948B-1728B52AA6E4}">
                <adec:decorative xmlns:adec="http://schemas.microsoft.com/office/drawing/2017/decorative" xmlns=""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sp>
        <p:nvSpPr>
          <p:cNvPr id="23"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xmlns="" val="1"/>
              </a:ext>
            </a:extLst>
          </p:cNvPr>
          <p:cNvSpPr/>
          <p:nvPr/>
        </p:nvSpPr>
        <p:spPr>
          <a:xfrm rot="18900000">
            <a:off x="4012360" y="600586"/>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2907CD1A-2477-48CA-8693-2133EA1C329A}"/>
              </a:ext>
              <a:ext uri="{C183D7F6-B498-43B3-948B-1728B52AA6E4}">
                <adec:decorative xmlns:adec="http://schemas.microsoft.com/office/drawing/2017/decorative" xmlns="" val="1"/>
              </a:ext>
            </a:extLst>
          </p:cNvPr>
          <p:cNvGrpSpPr/>
          <p:nvPr/>
        </p:nvGrpSpPr>
        <p:grpSpPr>
          <a:xfrm>
            <a:off x="4167698" y="1065798"/>
            <a:ext cx="3856603" cy="4409819"/>
            <a:chOff x="4167698" y="1500698"/>
            <a:chExt cx="3856603" cy="4409819"/>
          </a:xfrm>
        </p:grpSpPr>
        <p:sp>
          <p:nvSpPr>
            <p:cNvPr id="25"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p:cNvSpPr txBox="1"/>
          <p:nvPr/>
        </p:nvSpPr>
        <p:spPr>
          <a:xfrm>
            <a:off x="3442617" y="2604054"/>
            <a:ext cx="5987519" cy="1200329"/>
          </a:xfrm>
          <a:prstGeom prst="rect">
            <a:avLst/>
          </a:prstGeom>
          <a:noFill/>
        </p:spPr>
        <p:txBody>
          <a:bodyPr wrap="square" rtlCol="0">
            <a:spAutoFit/>
          </a:bodyPr>
          <a:lstStyle/>
          <a:p>
            <a:r>
              <a:rPr lang="en-US" sz="7200" dirty="0" smtClean="0">
                <a:solidFill>
                  <a:schemeClr val="bg1"/>
                </a:solidFill>
                <a:latin typeface="Times New Roman" panose="02020603050405020304" pitchFamily="18" charset="0"/>
                <a:cs typeface="Times New Roman" panose="02020603050405020304" pitchFamily="18" charset="0"/>
              </a:rPr>
              <a:t>THANKYOU</a:t>
            </a:r>
            <a:endParaRPr lang="en-US" sz="7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60765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5A95B40-5207-47C4-80D3-12F9AAE78F33}"/>
              </a:ext>
              <a:ext uri="{C183D7F6-B498-43B3-948B-1728B52AA6E4}">
                <adec:decorative xmlns:adec="http://schemas.microsoft.com/office/drawing/2017/decorative" xmlns="" val="1"/>
              </a:ext>
            </a:extLst>
          </p:cNvPr>
          <p:cNvGrpSpPr/>
          <p:nvPr/>
        </p:nvGrpSpPr>
        <p:grpSpPr>
          <a:xfrm>
            <a:off x="-335730" y="525818"/>
            <a:ext cx="12527730" cy="5695950"/>
            <a:chOff x="1250950" y="914400"/>
            <a:chExt cx="6398080" cy="2908996"/>
          </a:xfrm>
          <a:effectLst/>
        </p:grpSpPr>
        <p:sp>
          <p:nvSpPr>
            <p:cNvPr id="12" name="Rounded Rectangle 22">
              <a:extLst>
                <a:ext uri="{FF2B5EF4-FFF2-40B4-BE49-F238E27FC236}">
                  <a16:creationId xmlns:a16="http://schemas.microsoft.com/office/drawing/2014/main" id="{C1454E1C-BFBC-4A22-856A-E784DC9F0092}"/>
                </a:ext>
              </a:extLst>
            </p:cNvPr>
            <p:cNvSpPr/>
            <p:nvPr/>
          </p:nvSpPr>
          <p:spPr>
            <a:xfrm>
              <a:off x="1257299" y="3740139"/>
              <a:ext cx="6391731" cy="83257"/>
            </a:xfrm>
            <a:prstGeom prst="roundRect">
              <a:avLst>
                <a:gd name="adj" fmla="val 5000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 Same Side Corner Rectangle 23">
              <a:extLst>
                <a:ext uri="{FF2B5EF4-FFF2-40B4-BE49-F238E27FC236}">
                  <a16:creationId xmlns:a16="http://schemas.microsoft.com/office/drawing/2014/main" id="{26DAC503-35EF-4C7A-98E1-7C2E500B299D}"/>
                </a:ext>
              </a:extLst>
            </p:cNvPr>
            <p:cNvSpPr/>
            <p:nvPr/>
          </p:nvSpPr>
          <p:spPr>
            <a:xfrm>
              <a:off x="2209800" y="914400"/>
              <a:ext cx="4605211" cy="2757714"/>
            </a:xfrm>
            <a:prstGeom prst="round2SameRect">
              <a:avLst>
                <a:gd name="adj1" fmla="val 5842"/>
                <a:gd name="adj2" fmla="val 0"/>
              </a:avLst>
            </a:prstGeom>
            <a:gradFill>
              <a:gsLst>
                <a:gs pos="0">
                  <a:schemeClr val="tx1"/>
                </a:gs>
                <a:gs pos="50000">
                  <a:schemeClr val="tx1">
                    <a:lumMod val="95000"/>
                    <a:lumOff val="5000"/>
                  </a:schemeClr>
                </a:gs>
                <a:gs pos="100000">
                  <a:schemeClr val="tx1">
                    <a:lumMod val="85000"/>
                    <a:lumOff val="15000"/>
                  </a:schemeClr>
                </a:gs>
              </a:gsLst>
              <a:lin ang="5400000" scaled="0"/>
            </a:gradFill>
            <a:ln w="38100">
              <a:gradFill flip="none" rotWithShape="1">
                <a:gsLst>
                  <a:gs pos="0">
                    <a:schemeClr val="bg1">
                      <a:lumMod val="79000"/>
                    </a:schemeClr>
                  </a:gs>
                  <a:gs pos="100000">
                    <a:schemeClr val="bg1">
                      <a:lumMod val="87000"/>
                    </a:schemeClr>
                  </a:gs>
                  <a:gs pos="51000">
                    <a:schemeClr val="bg1">
                      <a:lumMod val="95000"/>
                    </a:schemeClr>
                  </a:gs>
                </a:gsLst>
                <a:lin ang="13500000" scaled="1"/>
                <a:tileRect/>
              </a:gradFill>
            </a:ln>
            <a:effectLst/>
            <a:scene3d>
              <a:camera prst="orthographicFront"/>
              <a:lightRig rig="threePt" dir="t"/>
            </a:scene3d>
            <a:sp3d>
              <a:bevelT w="50800" h="508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953BCE3-CE7E-43A5-9A5C-DE2189790136}"/>
                </a:ext>
              </a:extLst>
            </p:cNvPr>
            <p:cNvSpPr/>
            <p:nvPr/>
          </p:nvSpPr>
          <p:spPr>
            <a:xfrm>
              <a:off x="2340705" y="1074057"/>
              <a:ext cx="4343400" cy="243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5C5411E-69A4-4222-B2CF-3312C24728B1}"/>
                </a:ext>
              </a:extLst>
            </p:cNvPr>
            <p:cNvSpPr/>
            <p:nvPr/>
          </p:nvSpPr>
          <p:spPr>
            <a:xfrm>
              <a:off x="1257299" y="3659415"/>
              <a:ext cx="6391729" cy="125410"/>
            </a:xfrm>
            <a:prstGeom prst="rect">
              <a:avLst/>
            </a:prstGeom>
            <a:gradFill flip="none" rotWithShape="1">
              <a:gsLst>
                <a:gs pos="0">
                  <a:schemeClr val="bg1">
                    <a:lumMod val="75000"/>
                  </a:schemeClr>
                </a:gs>
                <a:gs pos="63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AA43DFE1-83F6-43B2-93D7-B7EBB773F982}"/>
                </a:ext>
              </a:extLst>
            </p:cNvPr>
            <p:cNvCxnSpPr/>
            <p:nvPr/>
          </p:nvCxnSpPr>
          <p:spPr>
            <a:xfrm>
              <a:off x="1250950" y="3775402"/>
              <a:ext cx="6391729" cy="0"/>
            </a:xfrm>
            <a:prstGeom prst="line">
              <a:avLst/>
            </a:prstGeom>
            <a:ln w="3175">
              <a:gradFill flip="none" rotWithShape="1">
                <a:gsLst>
                  <a:gs pos="0">
                    <a:schemeClr val="bg1">
                      <a:lumMod val="65000"/>
                    </a:schemeClr>
                  </a:gs>
                  <a:gs pos="50000">
                    <a:schemeClr val="bg1">
                      <a:lumMod val="85000"/>
                    </a:schemeClr>
                  </a:gs>
                  <a:gs pos="100000">
                    <a:schemeClr val="bg1">
                      <a:lumMod val="83000"/>
                      <a:alpha val="46000"/>
                    </a:schemeClr>
                  </a:gs>
                </a:gsLst>
                <a:lin ang="10800000" scaled="1"/>
                <a:tileRect/>
              </a:gradFill>
            </a:ln>
            <a:effectLst>
              <a:outerShdw blurRad="12700" dir="5400000" algn="t" rotWithShape="0">
                <a:schemeClr val="bg1">
                  <a:lumMod val="75000"/>
                  <a:alpha val="64000"/>
                </a:schemeClr>
              </a:outerShdw>
            </a:effectLst>
          </p:spPr>
          <p:style>
            <a:lnRef idx="1">
              <a:schemeClr val="accent1"/>
            </a:lnRef>
            <a:fillRef idx="0">
              <a:schemeClr val="accent1"/>
            </a:fillRef>
            <a:effectRef idx="0">
              <a:schemeClr val="accent1"/>
            </a:effectRef>
            <a:fontRef idx="minor">
              <a:schemeClr val="tx1"/>
            </a:fontRef>
          </p:style>
        </p:cxnSp>
        <p:sp>
          <p:nvSpPr>
            <p:cNvPr id="17" name="Rounded Rectangle 27">
              <a:extLst>
                <a:ext uri="{FF2B5EF4-FFF2-40B4-BE49-F238E27FC236}">
                  <a16:creationId xmlns:a16="http://schemas.microsoft.com/office/drawing/2014/main" id="{3D1BE8A8-DA1B-423B-9829-BFA00D53EEEB}"/>
                </a:ext>
              </a:extLst>
            </p:cNvPr>
            <p:cNvSpPr/>
            <p:nvPr/>
          </p:nvSpPr>
          <p:spPr>
            <a:xfrm>
              <a:off x="7085489" y="3730171"/>
              <a:ext cx="267654" cy="36576"/>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 Single Corner Rectangle 28">
              <a:extLst>
                <a:ext uri="{FF2B5EF4-FFF2-40B4-BE49-F238E27FC236}">
                  <a16:creationId xmlns:a16="http://schemas.microsoft.com/office/drawing/2014/main" id="{848914F0-4B71-4120-8AAC-B1AC18F5E0D0}"/>
                </a:ext>
              </a:extLst>
            </p:cNvPr>
            <p:cNvSpPr/>
            <p:nvPr/>
          </p:nvSpPr>
          <p:spPr>
            <a:xfrm rot="10800000" flipH="1">
              <a:off x="7366908" y="3659414"/>
              <a:ext cx="282121" cy="163982"/>
            </a:xfrm>
            <a:prstGeom prst="round1Rect">
              <a:avLst>
                <a:gd name="adj" fmla="val 21302"/>
              </a:avLst>
            </a:prstGeom>
            <a:gradFill>
              <a:gsLst>
                <a:gs pos="0">
                  <a:schemeClr val="bg1">
                    <a:alpha val="64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 Single Corner Rectangle 29">
              <a:extLst>
                <a:ext uri="{FF2B5EF4-FFF2-40B4-BE49-F238E27FC236}">
                  <a16:creationId xmlns:a16="http://schemas.microsoft.com/office/drawing/2014/main" id="{9C0D9DD6-12DD-4898-ACA1-6EA3DAB989C9}"/>
                </a:ext>
              </a:extLst>
            </p:cNvPr>
            <p:cNvSpPr/>
            <p:nvPr/>
          </p:nvSpPr>
          <p:spPr>
            <a:xfrm rot="10800000">
              <a:off x="1257295" y="3659414"/>
              <a:ext cx="282121" cy="163982"/>
            </a:xfrm>
            <a:prstGeom prst="round1Rect">
              <a:avLst>
                <a:gd name="adj" fmla="val 21302"/>
              </a:avLst>
            </a:prstGeom>
            <a:gradFill>
              <a:gsLst>
                <a:gs pos="0">
                  <a:schemeClr val="bg1">
                    <a:alpha val="27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 Same Side Corner Rectangle 30">
              <a:extLst>
                <a:ext uri="{FF2B5EF4-FFF2-40B4-BE49-F238E27FC236}">
                  <a16:creationId xmlns:a16="http://schemas.microsoft.com/office/drawing/2014/main" id="{42757DC2-305F-4D2D-8A0C-0E58CA723687}"/>
                </a:ext>
              </a:extLst>
            </p:cNvPr>
            <p:cNvSpPr/>
            <p:nvPr/>
          </p:nvSpPr>
          <p:spPr>
            <a:xfrm rot="10800000">
              <a:off x="3931784" y="3672340"/>
              <a:ext cx="1042761" cy="67696"/>
            </a:xfrm>
            <a:prstGeom prst="round2SameRect">
              <a:avLst>
                <a:gd name="adj1" fmla="val 50000"/>
                <a:gd name="adj2" fmla="val 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a:effectLst>
              <a:innerShdw blurRad="254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 Same Side Corner Rectangle 19">
              <a:extLst>
                <a:ext uri="{FF2B5EF4-FFF2-40B4-BE49-F238E27FC236}">
                  <a16:creationId xmlns:a16="http://schemas.microsoft.com/office/drawing/2014/main" id="{D78F18D8-4B90-4730-99AA-0BF8CCFDA4EE}"/>
                </a:ext>
              </a:extLst>
            </p:cNvPr>
            <p:cNvSpPr/>
            <p:nvPr/>
          </p:nvSpPr>
          <p:spPr>
            <a:xfrm>
              <a:off x="4574594" y="914400"/>
              <a:ext cx="2240418" cy="2757714"/>
            </a:xfrm>
            <a:custGeom>
              <a:avLst/>
              <a:gdLst>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2757714 h 2757714"/>
                <a:gd name="connsiteX7" fmla="*/ 0 w 4605211"/>
                <a:gd name="connsiteY7" fmla="*/ 161106 h 2757714"/>
                <a:gd name="connsiteX8" fmla="*/ 161106 w 4605211"/>
                <a:gd name="connsiteY8"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161106 w 4605211"/>
                <a:gd name="connsiteY6" fmla="*/ 0 h 2757714"/>
                <a:gd name="connsiteX0" fmla="*/ 37552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3755206 w 4605211"/>
                <a:gd name="connsiteY6" fmla="*/ 0 h 2757714"/>
                <a:gd name="connsiteX0" fmla="*/ 1735906 w 2585911"/>
                <a:gd name="connsiteY0" fmla="*/ 0 h 2757714"/>
                <a:gd name="connsiteX1" fmla="*/ 2424805 w 2585911"/>
                <a:gd name="connsiteY1" fmla="*/ 0 h 2757714"/>
                <a:gd name="connsiteX2" fmla="*/ 2585911 w 2585911"/>
                <a:gd name="connsiteY2" fmla="*/ 161106 h 2757714"/>
                <a:gd name="connsiteX3" fmla="*/ 2585911 w 2585911"/>
                <a:gd name="connsiteY3" fmla="*/ 2757714 h 2757714"/>
                <a:gd name="connsiteX4" fmla="*/ 2585911 w 2585911"/>
                <a:gd name="connsiteY4" fmla="*/ 2757714 h 2757714"/>
                <a:gd name="connsiteX5" fmla="*/ 0 w 2585911"/>
                <a:gd name="connsiteY5" fmla="*/ 2732314 h 2757714"/>
                <a:gd name="connsiteX6" fmla="*/ 1735906 w 2585911"/>
                <a:gd name="connsiteY6" fmla="*/ 0 h 2757714"/>
                <a:gd name="connsiteX0" fmla="*/ 1147198 w 1997203"/>
                <a:gd name="connsiteY0" fmla="*/ 0 h 2757714"/>
                <a:gd name="connsiteX1" fmla="*/ 1836097 w 1997203"/>
                <a:gd name="connsiteY1" fmla="*/ 0 h 2757714"/>
                <a:gd name="connsiteX2" fmla="*/ 1997203 w 1997203"/>
                <a:gd name="connsiteY2" fmla="*/ 161106 h 2757714"/>
                <a:gd name="connsiteX3" fmla="*/ 1997203 w 1997203"/>
                <a:gd name="connsiteY3" fmla="*/ 2757714 h 2757714"/>
                <a:gd name="connsiteX4" fmla="*/ 1997203 w 1997203"/>
                <a:gd name="connsiteY4" fmla="*/ 2757714 h 2757714"/>
                <a:gd name="connsiteX5" fmla="*/ 0 w 1997203"/>
                <a:gd name="connsiteY5" fmla="*/ 2732314 h 2757714"/>
                <a:gd name="connsiteX6" fmla="*/ 1147198 w 1997203"/>
                <a:gd name="connsiteY6" fmla="*/ 0 h 275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203" h="2757714">
                  <a:moveTo>
                    <a:pt x="1147198" y="0"/>
                  </a:moveTo>
                  <a:lnTo>
                    <a:pt x="1836097" y="0"/>
                  </a:lnTo>
                  <a:cubicBezTo>
                    <a:pt x="1925073" y="0"/>
                    <a:pt x="1997203" y="72130"/>
                    <a:pt x="1997203" y="161106"/>
                  </a:cubicBezTo>
                  <a:lnTo>
                    <a:pt x="1997203" y="2757714"/>
                  </a:lnTo>
                  <a:lnTo>
                    <a:pt x="1997203" y="2757714"/>
                  </a:lnTo>
                  <a:lnTo>
                    <a:pt x="0" y="2732314"/>
                  </a:lnTo>
                  <a:lnTo>
                    <a:pt x="1147198" y="0"/>
                  </a:lnTo>
                  <a:close/>
                </a:path>
              </a:pathLst>
            </a:custGeom>
            <a:gradFill flip="none" rotWithShape="1">
              <a:gsLst>
                <a:gs pos="21000">
                  <a:schemeClr val="bg1">
                    <a:alpha val="1000"/>
                  </a:schemeClr>
                </a:gs>
                <a:gs pos="100000">
                  <a:schemeClr val="bg1">
                    <a:alpha val="32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572961" y="1050492"/>
            <a:ext cx="10515600" cy="498598"/>
          </a:xfrm>
        </p:spPr>
        <p:txBody>
          <a:bodyPr/>
          <a:lstStyle/>
          <a:p>
            <a:r>
              <a:rPr lang="en-US" dirty="0" smtClean="0">
                <a:solidFill>
                  <a:schemeClr val="tx2">
                    <a:lumMod val="75000"/>
                  </a:schemeClr>
                </a:solidFill>
                <a:latin typeface="Times New Roman" panose="02020603050405020304" pitchFamily="18" charset="0"/>
                <a:cs typeface="Times New Roman" panose="02020603050405020304" pitchFamily="18" charset="0"/>
              </a:rPr>
              <a:t>CONTENT</a:t>
            </a:r>
            <a:endParaRPr lang="en-US"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D50806-BABF-4915-9689-3B9956D1C75C}" type="slidenum">
              <a:rPr lang="en-US" smtClean="0"/>
              <a:pPr/>
              <a:t>2</a:t>
            </a:fld>
            <a:endParaRPr lang="en-US" dirty="0"/>
          </a:p>
        </p:txBody>
      </p:sp>
      <p:sp>
        <p:nvSpPr>
          <p:cNvPr id="7" name="TextBox 6"/>
          <p:cNvSpPr txBox="1"/>
          <p:nvPr/>
        </p:nvSpPr>
        <p:spPr>
          <a:xfrm>
            <a:off x="2114550" y="1643063"/>
            <a:ext cx="6586538" cy="4154984"/>
          </a:xfrm>
          <a:prstGeom prst="rect">
            <a:avLst/>
          </a:prstGeom>
          <a:noFill/>
        </p:spPr>
        <p:txBody>
          <a:bodyPr wrap="square" rtlCol="0">
            <a:spAutoFit/>
          </a:bodyPr>
          <a:lstStyle/>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hlinkClick r:id="rId2" action="ppaction://hlinksldjump"/>
              </a:rPr>
              <a:t>Introduction</a:t>
            </a: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hlinkClick r:id="rId2" action="ppaction://hlinksldjump"/>
              </a:rPr>
              <a:t>Types of Data in Tableau</a:t>
            </a: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hlinkClick r:id="rId3" action="ppaction://hlinksldjump"/>
              </a:rPr>
              <a:t>Visual Analytics</a:t>
            </a: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hlinkClick r:id="rId4" action="ppaction://hlinksldjump"/>
              </a:rPr>
              <a:t>Filters in Tableau</a:t>
            </a: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hlinkClick r:id="rId5" action="ppaction://hlinksldjump"/>
              </a:rPr>
              <a:t>Charts and Graphs</a:t>
            </a: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hlinkClick r:id="rId6" action="ppaction://hlinksldjump"/>
              </a:rPr>
              <a:t>Calculations in Tableau</a:t>
            </a: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hlinkClick r:id="rId7" action="ppaction://hlinksldjump"/>
              </a:rPr>
              <a:t>Products offered by Tableau</a:t>
            </a: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hlinkClick r:id="rId8" action="ppaction://hlinksldjump"/>
              </a:rPr>
              <a:t>Advantages &amp; Disadvantages</a:t>
            </a: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hlinkClick r:id="rId9" action="ppaction://hlinksldjump"/>
              </a:rPr>
              <a:t>Tableau Public VS Tableau Desktop</a:t>
            </a: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smtClean="0">
                <a:latin typeface="Times New Roman" panose="02020603050405020304" pitchFamily="18" charset="0"/>
                <a:cs typeface="Times New Roman" panose="02020603050405020304" pitchFamily="18" charset="0"/>
                <a:hlinkClick r:id="rId10" action="ppaction://hlinksldjump"/>
              </a:rPr>
              <a:t>Projects</a:t>
            </a:r>
            <a:endParaRPr lang="en-US" sz="2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400" dirty="0">
              <a:latin typeface="Times New Roman" panose="02020603050405020304" pitchFamily="18" charset="0"/>
              <a:cs typeface="Times New Roman" panose="02020603050405020304" pitchFamily="18" charset="0"/>
            </a:endParaRPr>
          </a:p>
        </p:txBody>
      </p:sp>
      <p:graphicFrame>
        <p:nvGraphicFramePr>
          <p:cNvPr id="22" name="Chart 21" descr="This is a chart. ">
            <a:extLst>
              <a:ext uri="{FF2B5EF4-FFF2-40B4-BE49-F238E27FC236}">
                <a16:creationId xmlns:a16="http://schemas.microsoft.com/office/drawing/2014/main" id="{18CE4845-D1D1-4E87-AAAF-B518DB8579AE}"/>
              </a:ext>
            </a:extLst>
          </p:cNvPr>
          <p:cNvGraphicFramePr/>
          <p:nvPr>
            <p:extLst>
              <p:ext uri="{D42A27DB-BD31-4B8C-83A1-F6EECF244321}">
                <p14:modId xmlns:p14="http://schemas.microsoft.com/office/powerpoint/2010/main" val="2473994747"/>
              </p:ext>
            </p:extLst>
          </p:nvPr>
        </p:nvGraphicFramePr>
        <p:xfrm>
          <a:off x="6663203" y="1826257"/>
          <a:ext cx="4023910" cy="3924076"/>
        </p:xfrm>
        <a:graphic>
          <a:graphicData uri="http://schemas.openxmlformats.org/drawingml/2006/chart">
            <c:chart xmlns:c="http://schemas.openxmlformats.org/drawingml/2006/chart" xmlns:r="http://schemas.openxmlformats.org/officeDocument/2006/relationships" r:id="rId11"/>
          </a:graphicData>
        </a:graphic>
      </p:graphicFrame>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090157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xmlns="" val="1"/>
              </a:ext>
            </a:extLst>
          </p:cNvPr>
          <p:cNvSpPr/>
          <p:nvPr/>
        </p:nvSpPr>
        <p:spPr>
          <a:xfrm>
            <a:off x="304801" y="1658178"/>
            <a:ext cx="5695949"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 name="Group 104" descr="This is an icon of a cellphone. ">
            <a:extLst>
              <a:ext uri="{FF2B5EF4-FFF2-40B4-BE49-F238E27FC236}">
                <a16:creationId xmlns:a16="http://schemas.microsoft.com/office/drawing/2014/main" id="{EE20E74C-F138-4B1C-96C5-27185C81574E}"/>
              </a:ext>
            </a:extLst>
          </p:cNvPr>
          <p:cNvGrpSpPr/>
          <p:nvPr/>
        </p:nvGrpSpPr>
        <p:grpSpPr>
          <a:xfrm>
            <a:off x="7323719" y="3367615"/>
            <a:ext cx="148718" cy="193653"/>
            <a:chOff x="7373011" y="2614988"/>
            <a:chExt cx="220663" cy="287338"/>
          </a:xfrm>
          <a:solidFill>
            <a:schemeClr val="bg1"/>
          </a:solidFill>
        </p:grpSpPr>
        <p:sp>
          <p:nvSpPr>
            <p:cNvPr id="78" name="Freeform 1497">
              <a:extLst>
                <a:ext uri="{FF2B5EF4-FFF2-40B4-BE49-F238E27FC236}">
                  <a16:creationId xmlns:a16="http://schemas.microsoft.com/office/drawing/2014/main" id="{9CD6E5E9-E393-4CC4-B4DE-3FFEC7009F26}"/>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79" name="Rectangle 1498">
              <a:extLst>
                <a:ext uri="{FF2B5EF4-FFF2-40B4-BE49-F238E27FC236}">
                  <a16:creationId xmlns:a16="http://schemas.microsoft.com/office/drawing/2014/main" id="{150C2D72-B2E7-4BBC-B0B5-F2D0672588AA}"/>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0" name="Rectangle 1499">
              <a:extLst>
                <a:ext uri="{FF2B5EF4-FFF2-40B4-BE49-F238E27FC236}">
                  <a16:creationId xmlns:a16="http://schemas.microsoft.com/office/drawing/2014/main" id="{88442823-0A9F-4F87-BC4E-67C185B4D095}"/>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1" name="Rectangle 1500">
              <a:extLst>
                <a:ext uri="{FF2B5EF4-FFF2-40B4-BE49-F238E27FC236}">
                  <a16:creationId xmlns:a16="http://schemas.microsoft.com/office/drawing/2014/main" id="{BB8E522F-6C5D-4BEC-99C9-595B4D9E91A0}"/>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2" name="Rectangle 1501">
              <a:extLst>
                <a:ext uri="{FF2B5EF4-FFF2-40B4-BE49-F238E27FC236}">
                  <a16:creationId xmlns:a16="http://schemas.microsoft.com/office/drawing/2014/main" id="{6D136E7B-C62D-4BAB-A634-DE74945715FC}"/>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3" name="Rectangle 1502">
              <a:extLst>
                <a:ext uri="{FF2B5EF4-FFF2-40B4-BE49-F238E27FC236}">
                  <a16:creationId xmlns:a16="http://schemas.microsoft.com/office/drawing/2014/main" id="{FB61B270-9A62-4EAD-B6D2-E4BFE8F2815D}"/>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4" name="Rectangle 1503">
              <a:extLst>
                <a:ext uri="{FF2B5EF4-FFF2-40B4-BE49-F238E27FC236}">
                  <a16:creationId xmlns:a16="http://schemas.microsoft.com/office/drawing/2014/main" id="{347D01A0-04AC-4D15-BA2B-F70FFF894A8A}"/>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5" name="Rectangle 1504">
              <a:extLst>
                <a:ext uri="{FF2B5EF4-FFF2-40B4-BE49-F238E27FC236}">
                  <a16:creationId xmlns:a16="http://schemas.microsoft.com/office/drawing/2014/main" id="{30C95C53-B2B8-4402-9B94-69787A1A5E97}"/>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6" name="Rectangle 1505">
              <a:extLst>
                <a:ext uri="{FF2B5EF4-FFF2-40B4-BE49-F238E27FC236}">
                  <a16:creationId xmlns:a16="http://schemas.microsoft.com/office/drawing/2014/main" id="{8AEFF552-DCE8-4A42-88F7-71DFCD8B6F89}"/>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grpSp>
        <p:nvGrpSpPr>
          <p:cNvPr id="106" name="Group 105" descr="This is an icon of money.">
            <a:extLst>
              <a:ext uri="{FF2B5EF4-FFF2-40B4-BE49-F238E27FC236}">
                <a16:creationId xmlns:a16="http://schemas.microsoft.com/office/drawing/2014/main" id="{A4A35B14-3715-48C8-9730-1D1868229087}"/>
              </a:ext>
            </a:extLst>
          </p:cNvPr>
          <p:cNvGrpSpPr/>
          <p:nvPr/>
        </p:nvGrpSpPr>
        <p:grpSpPr>
          <a:xfrm>
            <a:off x="7306040" y="4029772"/>
            <a:ext cx="165086" cy="166002"/>
            <a:chOff x="7340467" y="3286760"/>
            <a:chExt cx="285750" cy="287338"/>
          </a:xfrm>
          <a:solidFill>
            <a:schemeClr val="bg1"/>
          </a:solidFill>
        </p:grpSpPr>
        <p:sp>
          <p:nvSpPr>
            <p:cNvPr id="88" name="Freeform 497">
              <a:extLst>
                <a:ext uri="{FF2B5EF4-FFF2-40B4-BE49-F238E27FC236}">
                  <a16:creationId xmlns:a16="http://schemas.microsoft.com/office/drawing/2014/main" id="{6C8000C0-4BCC-428D-B1D1-6B0FC229FBCC}"/>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9" name="Freeform 498">
              <a:extLst>
                <a:ext uri="{FF2B5EF4-FFF2-40B4-BE49-F238E27FC236}">
                  <a16:creationId xmlns:a16="http://schemas.microsoft.com/office/drawing/2014/main" id="{94533016-01AC-41FD-981F-0EEB95037EC8}"/>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0" name="Freeform 499">
              <a:extLst>
                <a:ext uri="{FF2B5EF4-FFF2-40B4-BE49-F238E27FC236}">
                  <a16:creationId xmlns:a16="http://schemas.microsoft.com/office/drawing/2014/main" id="{18D20582-D9F5-4371-9367-FE7438ECC616}"/>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1" name="Freeform 500">
              <a:extLst>
                <a:ext uri="{FF2B5EF4-FFF2-40B4-BE49-F238E27FC236}">
                  <a16:creationId xmlns:a16="http://schemas.microsoft.com/office/drawing/2014/main" id="{AC22F1EB-A4A0-4623-9E12-54168653BAA6}"/>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2" name="Freeform 501">
              <a:extLst>
                <a:ext uri="{FF2B5EF4-FFF2-40B4-BE49-F238E27FC236}">
                  <a16:creationId xmlns:a16="http://schemas.microsoft.com/office/drawing/2014/main" id="{C1BF36D6-63EB-487B-AD77-81E4FA57EC5F}"/>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3" name="Freeform 502">
              <a:extLst>
                <a:ext uri="{FF2B5EF4-FFF2-40B4-BE49-F238E27FC236}">
                  <a16:creationId xmlns:a16="http://schemas.microsoft.com/office/drawing/2014/main" id="{05D1A218-522B-4C34-8F2E-0675136BFF23}"/>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4" name="Freeform 503">
              <a:extLst>
                <a:ext uri="{FF2B5EF4-FFF2-40B4-BE49-F238E27FC236}">
                  <a16:creationId xmlns:a16="http://schemas.microsoft.com/office/drawing/2014/main" id="{55B2B211-7880-45A9-B93C-1B72B6E1F757}"/>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5" name="Freeform 504">
              <a:extLst>
                <a:ext uri="{FF2B5EF4-FFF2-40B4-BE49-F238E27FC236}">
                  <a16:creationId xmlns:a16="http://schemas.microsoft.com/office/drawing/2014/main" id="{037D0543-1DEC-469B-9CD8-5106544048AB}"/>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grpSp>
        <p:nvGrpSpPr>
          <p:cNvPr id="96" name="Group 95" descr="This is an icon of a pie chart. ">
            <a:extLst>
              <a:ext uri="{FF2B5EF4-FFF2-40B4-BE49-F238E27FC236}">
                <a16:creationId xmlns:a16="http://schemas.microsoft.com/office/drawing/2014/main" id="{F41C9A52-9B58-416E-81BA-0379994CF5B7}"/>
              </a:ext>
            </a:extLst>
          </p:cNvPr>
          <p:cNvGrpSpPr/>
          <p:nvPr/>
        </p:nvGrpSpPr>
        <p:grpSpPr>
          <a:xfrm>
            <a:off x="7280643" y="4699914"/>
            <a:ext cx="215881" cy="215881"/>
            <a:chOff x="4319588" y="4213225"/>
            <a:chExt cx="287338" cy="287338"/>
          </a:xfrm>
          <a:solidFill>
            <a:schemeClr val="bg1"/>
          </a:solidFill>
          <a:effectLst/>
        </p:grpSpPr>
        <p:sp>
          <p:nvSpPr>
            <p:cNvPr id="97" name="Freeform 421">
              <a:extLst>
                <a:ext uri="{FF2B5EF4-FFF2-40B4-BE49-F238E27FC236}">
                  <a16:creationId xmlns:a16="http://schemas.microsoft.com/office/drawing/2014/main" id="{3B43AB95-465E-4787-BAA0-F4F7C621D084}"/>
                </a:ext>
              </a:extLst>
            </p:cNvPr>
            <p:cNvSpPr>
              <a:spLocks/>
            </p:cNvSpPr>
            <p:nvPr/>
          </p:nvSpPr>
          <p:spPr bwMode="auto">
            <a:xfrm>
              <a:off x="4471988" y="4213225"/>
              <a:ext cx="134938" cy="133350"/>
            </a:xfrm>
            <a:custGeom>
              <a:avLst/>
              <a:gdLst>
                <a:gd name="T0" fmla="*/ 15 w 422"/>
                <a:gd name="T1" fmla="*/ 422 h 422"/>
                <a:gd name="T2" fmla="*/ 407 w 422"/>
                <a:gd name="T3" fmla="*/ 422 h 422"/>
                <a:gd name="T4" fmla="*/ 409 w 422"/>
                <a:gd name="T5" fmla="*/ 421 h 422"/>
                <a:gd name="T6" fmla="*/ 412 w 422"/>
                <a:gd name="T7" fmla="*/ 421 h 422"/>
                <a:gd name="T8" fmla="*/ 414 w 422"/>
                <a:gd name="T9" fmla="*/ 419 h 422"/>
                <a:gd name="T10" fmla="*/ 416 w 422"/>
                <a:gd name="T11" fmla="*/ 417 h 422"/>
                <a:gd name="T12" fmla="*/ 419 w 422"/>
                <a:gd name="T13" fmla="*/ 414 h 422"/>
                <a:gd name="T14" fmla="*/ 420 w 422"/>
                <a:gd name="T15" fmla="*/ 412 h 422"/>
                <a:gd name="T16" fmla="*/ 421 w 422"/>
                <a:gd name="T17" fmla="*/ 409 h 422"/>
                <a:gd name="T18" fmla="*/ 422 w 422"/>
                <a:gd name="T19" fmla="*/ 407 h 422"/>
                <a:gd name="T20" fmla="*/ 421 w 422"/>
                <a:gd name="T21" fmla="*/ 386 h 422"/>
                <a:gd name="T22" fmla="*/ 420 w 422"/>
                <a:gd name="T23" fmla="*/ 365 h 422"/>
                <a:gd name="T24" fmla="*/ 416 w 422"/>
                <a:gd name="T25" fmla="*/ 345 h 422"/>
                <a:gd name="T26" fmla="*/ 413 w 422"/>
                <a:gd name="T27" fmla="*/ 324 h 422"/>
                <a:gd name="T28" fmla="*/ 409 w 422"/>
                <a:gd name="T29" fmla="*/ 305 h 422"/>
                <a:gd name="T30" fmla="*/ 403 w 422"/>
                <a:gd name="T31" fmla="*/ 286 h 422"/>
                <a:gd name="T32" fmla="*/ 397 w 422"/>
                <a:gd name="T33" fmla="*/ 266 h 422"/>
                <a:gd name="T34" fmla="*/ 390 w 422"/>
                <a:gd name="T35" fmla="*/ 248 h 422"/>
                <a:gd name="T36" fmla="*/ 381 w 422"/>
                <a:gd name="T37" fmla="*/ 230 h 422"/>
                <a:gd name="T38" fmla="*/ 372 w 422"/>
                <a:gd name="T39" fmla="*/ 213 h 422"/>
                <a:gd name="T40" fmla="*/ 363 w 422"/>
                <a:gd name="T41" fmla="*/ 196 h 422"/>
                <a:gd name="T42" fmla="*/ 352 w 422"/>
                <a:gd name="T43" fmla="*/ 180 h 422"/>
                <a:gd name="T44" fmla="*/ 340 w 422"/>
                <a:gd name="T45" fmla="*/ 163 h 422"/>
                <a:gd name="T46" fmla="*/ 329 w 422"/>
                <a:gd name="T47" fmla="*/ 148 h 422"/>
                <a:gd name="T48" fmla="*/ 316 w 422"/>
                <a:gd name="T49" fmla="*/ 133 h 422"/>
                <a:gd name="T50" fmla="*/ 302 w 422"/>
                <a:gd name="T51" fmla="*/ 119 h 422"/>
                <a:gd name="T52" fmla="*/ 288 w 422"/>
                <a:gd name="T53" fmla="*/ 106 h 422"/>
                <a:gd name="T54" fmla="*/ 274 w 422"/>
                <a:gd name="T55" fmla="*/ 93 h 422"/>
                <a:gd name="T56" fmla="*/ 258 w 422"/>
                <a:gd name="T57" fmla="*/ 81 h 422"/>
                <a:gd name="T58" fmla="*/ 242 w 422"/>
                <a:gd name="T59" fmla="*/ 69 h 422"/>
                <a:gd name="T60" fmla="*/ 226 w 422"/>
                <a:gd name="T61" fmla="*/ 59 h 422"/>
                <a:gd name="T62" fmla="*/ 208 w 422"/>
                <a:gd name="T63" fmla="*/ 49 h 422"/>
                <a:gd name="T64" fmla="*/ 191 w 422"/>
                <a:gd name="T65" fmla="*/ 40 h 422"/>
                <a:gd name="T66" fmla="*/ 173 w 422"/>
                <a:gd name="T67" fmla="*/ 32 h 422"/>
                <a:gd name="T68" fmla="*/ 155 w 422"/>
                <a:gd name="T69" fmla="*/ 25 h 422"/>
                <a:gd name="T70" fmla="*/ 135 w 422"/>
                <a:gd name="T71" fmla="*/ 19 h 422"/>
                <a:gd name="T72" fmla="*/ 116 w 422"/>
                <a:gd name="T73" fmla="*/ 13 h 422"/>
                <a:gd name="T74" fmla="*/ 97 w 422"/>
                <a:gd name="T75" fmla="*/ 8 h 422"/>
                <a:gd name="T76" fmla="*/ 76 w 422"/>
                <a:gd name="T77" fmla="*/ 5 h 422"/>
                <a:gd name="T78" fmla="*/ 56 w 422"/>
                <a:gd name="T79" fmla="*/ 3 h 422"/>
                <a:gd name="T80" fmla="*/ 36 w 422"/>
                <a:gd name="T81" fmla="*/ 0 h 422"/>
                <a:gd name="T82" fmla="*/ 15 w 422"/>
                <a:gd name="T83" fmla="*/ 0 h 422"/>
                <a:gd name="T84" fmla="*/ 12 w 422"/>
                <a:gd name="T85" fmla="*/ 0 h 422"/>
                <a:gd name="T86" fmla="*/ 9 w 422"/>
                <a:gd name="T87" fmla="*/ 2 h 422"/>
                <a:gd name="T88" fmla="*/ 7 w 422"/>
                <a:gd name="T89" fmla="*/ 3 h 422"/>
                <a:gd name="T90" fmla="*/ 5 w 422"/>
                <a:gd name="T91" fmla="*/ 5 h 422"/>
                <a:gd name="T92" fmla="*/ 2 w 422"/>
                <a:gd name="T93" fmla="*/ 7 h 422"/>
                <a:gd name="T94" fmla="*/ 1 w 422"/>
                <a:gd name="T95" fmla="*/ 9 h 422"/>
                <a:gd name="T96" fmla="*/ 0 w 422"/>
                <a:gd name="T97" fmla="*/ 12 h 422"/>
                <a:gd name="T98" fmla="*/ 0 w 422"/>
                <a:gd name="T99" fmla="*/ 15 h 422"/>
                <a:gd name="T100" fmla="*/ 0 w 422"/>
                <a:gd name="T101" fmla="*/ 406 h 422"/>
                <a:gd name="T102" fmla="*/ 0 w 422"/>
                <a:gd name="T103" fmla="*/ 409 h 422"/>
                <a:gd name="T104" fmla="*/ 1 w 422"/>
                <a:gd name="T105" fmla="*/ 412 h 422"/>
                <a:gd name="T106" fmla="*/ 2 w 422"/>
                <a:gd name="T107" fmla="*/ 414 h 422"/>
                <a:gd name="T108" fmla="*/ 5 w 422"/>
                <a:gd name="T109" fmla="*/ 417 h 422"/>
                <a:gd name="T110" fmla="*/ 7 w 422"/>
                <a:gd name="T111" fmla="*/ 419 h 422"/>
                <a:gd name="T112" fmla="*/ 9 w 422"/>
                <a:gd name="T113" fmla="*/ 421 h 422"/>
                <a:gd name="T114" fmla="*/ 12 w 422"/>
                <a:gd name="T115" fmla="*/ 421 h 422"/>
                <a:gd name="T116" fmla="*/ 15 w 422"/>
                <a:gd name="T11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2" h="422">
                  <a:moveTo>
                    <a:pt x="15" y="422"/>
                  </a:moveTo>
                  <a:lnTo>
                    <a:pt x="407" y="422"/>
                  </a:lnTo>
                  <a:lnTo>
                    <a:pt x="409" y="421"/>
                  </a:lnTo>
                  <a:lnTo>
                    <a:pt x="412" y="421"/>
                  </a:lnTo>
                  <a:lnTo>
                    <a:pt x="414" y="419"/>
                  </a:lnTo>
                  <a:lnTo>
                    <a:pt x="416" y="417"/>
                  </a:lnTo>
                  <a:lnTo>
                    <a:pt x="419" y="414"/>
                  </a:lnTo>
                  <a:lnTo>
                    <a:pt x="420" y="412"/>
                  </a:lnTo>
                  <a:lnTo>
                    <a:pt x="421" y="409"/>
                  </a:lnTo>
                  <a:lnTo>
                    <a:pt x="422" y="407"/>
                  </a:lnTo>
                  <a:lnTo>
                    <a:pt x="421" y="386"/>
                  </a:lnTo>
                  <a:lnTo>
                    <a:pt x="420" y="365"/>
                  </a:lnTo>
                  <a:lnTo>
                    <a:pt x="416" y="345"/>
                  </a:lnTo>
                  <a:lnTo>
                    <a:pt x="413" y="324"/>
                  </a:lnTo>
                  <a:lnTo>
                    <a:pt x="409" y="305"/>
                  </a:lnTo>
                  <a:lnTo>
                    <a:pt x="403" y="286"/>
                  </a:lnTo>
                  <a:lnTo>
                    <a:pt x="397" y="266"/>
                  </a:lnTo>
                  <a:lnTo>
                    <a:pt x="390" y="248"/>
                  </a:lnTo>
                  <a:lnTo>
                    <a:pt x="381" y="230"/>
                  </a:lnTo>
                  <a:lnTo>
                    <a:pt x="372" y="213"/>
                  </a:lnTo>
                  <a:lnTo>
                    <a:pt x="363" y="196"/>
                  </a:lnTo>
                  <a:lnTo>
                    <a:pt x="352" y="180"/>
                  </a:lnTo>
                  <a:lnTo>
                    <a:pt x="340" y="163"/>
                  </a:lnTo>
                  <a:lnTo>
                    <a:pt x="329" y="148"/>
                  </a:lnTo>
                  <a:lnTo>
                    <a:pt x="316" y="133"/>
                  </a:lnTo>
                  <a:lnTo>
                    <a:pt x="302" y="119"/>
                  </a:lnTo>
                  <a:lnTo>
                    <a:pt x="288" y="106"/>
                  </a:lnTo>
                  <a:lnTo>
                    <a:pt x="274" y="93"/>
                  </a:lnTo>
                  <a:lnTo>
                    <a:pt x="258" y="81"/>
                  </a:lnTo>
                  <a:lnTo>
                    <a:pt x="242" y="69"/>
                  </a:lnTo>
                  <a:lnTo>
                    <a:pt x="226" y="59"/>
                  </a:lnTo>
                  <a:lnTo>
                    <a:pt x="208" y="49"/>
                  </a:lnTo>
                  <a:lnTo>
                    <a:pt x="191" y="40"/>
                  </a:lnTo>
                  <a:lnTo>
                    <a:pt x="173" y="32"/>
                  </a:lnTo>
                  <a:lnTo>
                    <a:pt x="155" y="25"/>
                  </a:lnTo>
                  <a:lnTo>
                    <a:pt x="135" y="19"/>
                  </a:lnTo>
                  <a:lnTo>
                    <a:pt x="116" y="13"/>
                  </a:lnTo>
                  <a:lnTo>
                    <a:pt x="97" y="8"/>
                  </a:lnTo>
                  <a:lnTo>
                    <a:pt x="76" y="5"/>
                  </a:lnTo>
                  <a:lnTo>
                    <a:pt x="56" y="3"/>
                  </a:lnTo>
                  <a:lnTo>
                    <a:pt x="36" y="0"/>
                  </a:lnTo>
                  <a:lnTo>
                    <a:pt x="15" y="0"/>
                  </a:lnTo>
                  <a:lnTo>
                    <a:pt x="12" y="0"/>
                  </a:lnTo>
                  <a:lnTo>
                    <a:pt x="9" y="2"/>
                  </a:lnTo>
                  <a:lnTo>
                    <a:pt x="7" y="3"/>
                  </a:lnTo>
                  <a:lnTo>
                    <a:pt x="5" y="5"/>
                  </a:lnTo>
                  <a:lnTo>
                    <a:pt x="2" y="7"/>
                  </a:lnTo>
                  <a:lnTo>
                    <a:pt x="1" y="9"/>
                  </a:lnTo>
                  <a:lnTo>
                    <a:pt x="0" y="12"/>
                  </a:lnTo>
                  <a:lnTo>
                    <a:pt x="0" y="15"/>
                  </a:lnTo>
                  <a:lnTo>
                    <a:pt x="0" y="406"/>
                  </a:lnTo>
                  <a:lnTo>
                    <a:pt x="0" y="409"/>
                  </a:lnTo>
                  <a:lnTo>
                    <a:pt x="1" y="412"/>
                  </a:lnTo>
                  <a:lnTo>
                    <a:pt x="2" y="414"/>
                  </a:lnTo>
                  <a:lnTo>
                    <a:pt x="5" y="417"/>
                  </a:lnTo>
                  <a:lnTo>
                    <a:pt x="7" y="419"/>
                  </a:lnTo>
                  <a:lnTo>
                    <a:pt x="9" y="421"/>
                  </a:lnTo>
                  <a:lnTo>
                    <a:pt x="12" y="421"/>
                  </a:lnTo>
                  <a:lnTo>
                    <a:pt x="15" y="42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8" name="Freeform 422">
              <a:extLst>
                <a:ext uri="{FF2B5EF4-FFF2-40B4-BE49-F238E27FC236}">
                  <a16:creationId xmlns:a16="http://schemas.microsoft.com/office/drawing/2014/main" id="{2D15B5D1-3858-4D36-A23C-F9285E3CC93B}"/>
                </a:ext>
              </a:extLst>
            </p:cNvPr>
            <p:cNvSpPr>
              <a:spLocks/>
            </p:cNvSpPr>
            <p:nvPr/>
          </p:nvSpPr>
          <p:spPr bwMode="auto">
            <a:xfrm>
              <a:off x="4319588" y="4241800"/>
              <a:ext cx="220663" cy="258763"/>
            </a:xfrm>
            <a:custGeom>
              <a:avLst/>
              <a:gdLst>
                <a:gd name="T0" fmla="*/ 421 w 698"/>
                <a:gd name="T1" fmla="*/ 15 h 813"/>
                <a:gd name="T2" fmla="*/ 420 w 698"/>
                <a:gd name="T3" fmla="*/ 8 h 813"/>
                <a:gd name="T4" fmla="*/ 417 w 698"/>
                <a:gd name="T5" fmla="*/ 4 h 813"/>
                <a:gd name="T6" fmla="*/ 413 w 698"/>
                <a:gd name="T7" fmla="*/ 1 h 813"/>
                <a:gd name="T8" fmla="*/ 406 w 698"/>
                <a:gd name="T9" fmla="*/ 0 h 813"/>
                <a:gd name="T10" fmla="*/ 365 w 698"/>
                <a:gd name="T11" fmla="*/ 2 h 813"/>
                <a:gd name="T12" fmla="*/ 325 w 698"/>
                <a:gd name="T13" fmla="*/ 8 h 813"/>
                <a:gd name="T14" fmla="*/ 286 w 698"/>
                <a:gd name="T15" fmla="*/ 18 h 813"/>
                <a:gd name="T16" fmla="*/ 249 w 698"/>
                <a:gd name="T17" fmla="*/ 32 h 813"/>
                <a:gd name="T18" fmla="*/ 213 w 698"/>
                <a:gd name="T19" fmla="*/ 49 h 813"/>
                <a:gd name="T20" fmla="*/ 180 w 698"/>
                <a:gd name="T21" fmla="*/ 69 h 813"/>
                <a:gd name="T22" fmla="*/ 148 w 698"/>
                <a:gd name="T23" fmla="*/ 92 h 813"/>
                <a:gd name="T24" fmla="*/ 120 w 698"/>
                <a:gd name="T25" fmla="*/ 119 h 813"/>
                <a:gd name="T26" fmla="*/ 93 w 698"/>
                <a:gd name="T27" fmla="*/ 148 h 813"/>
                <a:gd name="T28" fmla="*/ 69 w 698"/>
                <a:gd name="T29" fmla="*/ 179 h 813"/>
                <a:gd name="T30" fmla="*/ 49 w 698"/>
                <a:gd name="T31" fmla="*/ 212 h 813"/>
                <a:gd name="T32" fmla="*/ 32 w 698"/>
                <a:gd name="T33" fmla="*/ 247 h 813"/>
                <a:gd name="T34" fmla="*/ 19 w 698"/>
                <a:gd name="T35" fmla="*/ 285 h 813"/>
                <a:gd name="T36" fmla="*/ 8 w 698"/>
                <a:gd name="T37" fmla="*/ 325 h 813"/>
                <a:gd name="T38" fmla="*/ 2 w 698"/>
                <a:gd name="T39" fmla="*/ 364 h 813"/>
                <a:gd name="T40" fmla="*/ 0 w 698"/>
                <a:gd name="T41" fmla="*/ 406 h 813"/>
                <a:gd name="T42" fmla="*/ 2 w 698"/>
                <a:gd name="T43" fmla="*/ 447 h 813"/>
                <a:gd name="T44" fmla="*/ 8 w 698"/>
                <a:gd name="T45" fmla="*/ 488 h 813"/>
                <a:gd name="T46" fmla="*/ 19 w 698"/>
                <a:gd name="T47" fmla="*/ 526 h 813"/>
                <a:gd name="T48" fmla="*/ 32 w 698"/>
                <a:gd name="T49" fmla="*/ 564 h 813"/>
                <a:gd name="T50" fmla="*/ 49 w 698"/>
                <a:gd name="T51" fmla="*/ 599 h 813"/>
                <a:gd name="T52" fmla="*/ 69 w 698"/>
                <a:gd name="T53" fmla="*/ 633 h 813"/>
                <a:gd name="T54" fmla="*/ 93 w 698"/>
                <a:gd name="T55" fmla="*/ 665 h 813"/>
                <a:gd name="T56" fmla="*/ 120 w 698"/>
                <a:gd name="T57" fmla="*/ 694 h 813"/>
                <a:gd name="T58" fmla="*/ 148 w 698"/>
                <a:gd name="T59" fmla="*/ 719 h 813"/>
                <a:gd name="T60" fmla="*/ 180 w 698"/>
                <a:gd name="T61" fmla="*/ 743 h 813"/>
                <a:gd name="T62" fmla="*/ 213 w 698"/>
                <a:gd name="T63" fmla="*/ 763 h 813"/>
                <a:gd name="T64" fmla="*/ 249 w 698"/>
                <a:gd name="T65" fmla="*/ 780 h 813"/>
                <a:gd name="T66" fmla="*/ 286 w 698"/>
                <a:gd name="T67" fmla="*/ 794 h 813"/>
                <a:gd name="T68" fmla="*/ 325 w 698"/>
                <a:gd name="T69" fmla="*/ 804 h 813"/>
                <a:gd name="T70" fmla="*/ 365 w 698"/>
                <a:gd name="T71" fmla="*/ 810 h 813"/>
                <a:gd name="T72" fmla="*/ 406 w 698"/>
                <a:gd name="T73" fmla="*/ 813 h 813"/>
                <a:gd name="T74" fmla="*/ 447 w 698"/>
                <a:gd name="T75" fmla="*/ 810 h 813"/>
                <a:gd name="T76" fmla="*/ 487 w 698"/>
                <a:gd name="T77" fmla="*/ 804 h 813"/>
                <a:gd name="T78" fmla="*/ 525 w 698"/>
                <a:gd name="T79" fmla="*/ 794 h 813"/>
                <a:gd name="T80" fmla="*/ 562 w 698"/>
                <a:gd name="T81" fmla="*/ 782 h 813"/>
                <a:gd name="T82" fmla="*/ 598 w 698"/>
                <a:gd name="T83" fmla="*/ 764 h 813"/>
                <a:gd name="T84" fmla="*/ 632 w 698"/>
                <a:gd name="T85" fmla="*/ 744 h 813"/>
                <a:gd name="T86" fmla="*/ 664 w 698"/>
                <a:gd name="T87" fmla="*/ 720 h 813"/>
                <a:gd name="T88" fmla="*/ 694 w 698"/>
                <a:gd name="T89" fmla="*/ 694 h 813"/>
                <a:gd name="T90" fmla="*/ 697 w 698"/>
                <a:gd name="T91" fmla="*/ 688 h 813"/>
                <a:gd name="T92" fmla="*/ 698 w 698"/>
                <a:gd name="T93" fmla="*/ 683 h 813"/>
                <a:gd name="T94" fmla="*/ 697 w 698"/>
                <a:gd name="T95" fmla="*/ 676 h 813"/>
                <a:gd name="T96" fmla="*/ 694 w 698"/>
                <a:gd name="T97" fmla="*/ 672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8" h="813">
                  <a:moveTo>
                    <a:pt x="421" y="400"/>
                  </a:moveTo>
                  <a:lnTo>
                    <a:pt x="421" y="15"/>
                  </a:lnTo>
                  <a:lnTo>
                    <a:pt x="421" y="11"/>
                  </a:lnTo>
                  <a:lnTo>
                    <a:pt x="420" y="8"/>
                  </a:lnTo>
                  <a:lnTo>
                    <a:pt x="419" y="6"/>
                  </a:lnTo>
                  <a:lnTo>
                    <a:pt x="417" y="4"/>
                  </a:lnTo>
                  <a:lnTo>
                    <a:pt x="415" y="2"/>
                  </a:lnTo>
                  <a:lnTo>
                    <a:pt x="413" y="1"/>
                  </a:lnTo>
                  <a:lnTo>
                    <a:pt x="409" y="0"/>
                  </a:lnTo>
                  <a:lnTo>
                    <a:pt x="406" y="0"/>
                  </a:lnTo>
                  <a:lnTo>
                    <a:pt x="386" y="0"/>
                  </a:lnTo>
                  <a:lnTo>
                    <a:pt x="365" y="2"/>
                  </a:lnTo>
                  <a:lnTo>
                    <a:pt x="345" y="4"/>
                  </a:lnTo>
                  <a:lnTo>
                    <a:pt x="325" y="8"/>
                  </a:lnTo>
                  <a:lnTo>
                    <a:pt x="305" y="12"/>
                  </a:lnTo>
                  <a:lnTo>
                    <a:pt x="286" y="18"/>
                  </a:lnTo>
                  <a:lnTo>
                    <a:pt x="267" y="24"/>
                  </a:lnTo>
                  <a:lnTo>
                    <a:pt x="249" y="32"/>
                  </a:lnTo>
                  <a:lnTo>
                    <a:pt x="230" y="39"/>
                  </a:lnTo>
                  <a:lnTo>
                    <a:pt x="213" y="49"/>
                  </a:lnTo>
                  <a:lnTo>
                    <a:pt x="196" y="59"/>
                  </a:lnTo>
                  <a:lnTo>
                    <a:pt x="180" y="69"/>
                  </a:lnTo>
                  <a:lnTo>
                    <a:pt x="164" y="80"/>
                  </a:lnTo>
                  <a:lnTo>
                    <a:pt x="148" y="92"/>
                  </a:lnTo>
                  <a:lnTo>
                    <a:pt x="134" y="105"/>
                  </a:lnTo>
                  <a:lnTo>
                    <a:pt x="120" y="119"/>
                  </a:lnTo>
                  <a:lnTo>
                    <a:pt x="106" y="133"/>
                  </a:lnTo>
                  <a:lnTo>
                    <a:pt x="93" y="148"/>
                  </a:lnTo>
                  <a:lnTo>
                    <a:pt x="81" y="163"/>
                  </a:lnTo>
                  <a:lnTo>
                    <a:pt x="69" y="179"/>
                  </a:lnTo>
                  <a:lnTo>
                    <a:pt x="59" y="195"/>
                  </a:lnTo>
                  <a:lnTo>
                    <a:pt x="49" y="212"/>
                  </a:lnTo>
                  <a:lnTo>
                    <a:pt x="40" y="230"/>
                  </a:lnTo>
                  <a:lnTo>
                    <a:pt x="32" y="247"/>
                  </a:lnTo>
                  <a:lnTo>
                    <a:pt x="24" y="267"/>
                  </a:lnTo>
                  <a:lnTo>
                    <a:pt x="19" y="285"/>
                  </a:lnTo>
                  <a:lnTo>
                    <a:pt x="13" y="304"/>
                  </a:lnTo>
                  <a:lnTo>
                    <a:pt x="8" y="325"/>
                  </a:lnTo>
                  <a:lnTo>
                    <a:pt x="5" y="344"/>
                  </a:lnTo>
                  <a:lnTo>
                    <a:pt x="2" y="364"/>
                  </a:lnTo>
                  <a:lnTo>
                    <a:pt x="1" y="385"/>
                  </a:lnTo>
                  <a:lnTo>
                    <a:pt x="0" y="406"/>
                  </a:lnTo>
                  <a:lnTo>
                    <a:pt x="1" y="426"/>
                  </a:lnTo>
                  <a:lnTo>
                    <a:pt x="2" y="447"/>
                  </a:lnTo>
                  <a:lnTo>
                    <a:pt x="5" y="467"/>
                  </a:lnTo>
                  <a:lnTo>
                    <a:pt x="8" y="488"/>
                  </a:lnTo>
                  <a:lnTo>
                    <a:pt x="13" y="507"/>
                  </a:lnTo>
                  <a:lnTo>
                    <a:pt x="19" y="526"/>
                  </a:lnTo>
                  <a:lnTo>
                    <a:pt x="24" y="546"/>
                  </a:lnTo>
                  <a:lnTo>
                    <a:pt x="32" y="564"/>
                  </a:lnTo>
                  <a:lnTo>
                    <a:pt x="40" y="582"/>
                  </a:lnTo>
                  <a:lnTo>
                    <a:pt x="49" y="599"/>
                  </a:lnTo>
                  <a:lnTo>
                    <a:pt x="59" y="616"/>
                  </a:lnTo>
                  <a:lnTo>
                    <a:pt x="69" y="633"/>
                  </a:lnTo>
                  <a:lnTo>
                    <a:pt x="81" y="649"/>
                  </a:lnTo>
                  <a:lnTo>
                    <a:pt x="93" y="665"/>
                  </a:lnTo>
                  <a:lnTo>
                    <a:pt x="106" y="679"/>
                  </a:lnTo>
                  <a:lnTo>
                    <a:pt x="120" y="694"/>
                  </a:lnTo>
                  <a:lnTo>
                    <a:pt x="134" y="706"/>
                  </a:lnTo>
                  <a:lnTo>
                    <a:pt x="148" y="719"/>
                  </a:lnTo>
                  <a:lnTo>
                    <a:pt x="164" y="731"/>
                  </a:lnTo>
                  <a:lnTo>
                    <a:pt x="180" y="743"/>
                  </a:lnTo>
                  <a:lnTo>
                    <a:pt x="196" y="754"/>
                  </a:lnTo>
                  <a:lnTo>
                    <a:pt x="213" y="763"/>
                  </a:lnTo>
                  <a:lnTo>
                    <a:pt x="230" y="772"/>
                  </a:lnTo>
                  <a:lnTo>
                    <a:pt x="249" y="780"/>
                  </a:lnTo>
                  <a:lnTo>
                    <a:pt x="267" y="788"/>
                  </a:lnTo>
                  <a:lnTo>
                    <a:pt x="286" y="794"/>
                  </a:lnTo>
                  <a:lnTo>
                    <a:pt x="305" y="800"/>
                  </a:lnTo>
                  <a:lnTo>
                    <a:pt x="325" y="804"/>
                  </a:lnTo>
                  <a:lnTo>
                    <a:pt x="345" y="807"/>
                  </a:lnTo>
                  <a:lnTo>
                    <a:pt x="365" y="810"/>
                  </a:lnTo>
                  <a:lnTo>
                    <a:pt x="386" y="812"/>
                  </a:lnTo>
                  <a:lnTo>
                    <a:pt x="406" y="813"/>
                  </a:lnTo>
                  <a:lnTo>
                    <a:pt x="427" y="812"/>
                  </a:lnTo>
                  <a:lnTo>
                    <a:pt x="447" y="810"/>
                  </a:lnTo>
                  <a:lnTo>
                    <a:pt x="467" y="808"/>
                  </a:lnTo>
                  <a:lnTo>
                    <a:pt x="487" y="804"/>
                  </a:lnTo>
                  <a:lnTo>
                    <a:pt x="506" y="800"/>
                  </a:lnTo>
                  <a:lnTo>
                    <a:pt x="525" y="794"/>
                  </a:lnTo>
                  <a:lnTo>
                    <a:pt x="543" y="789"/>
                  </a:lnTo>
                  <a:lnTo>
                    <a:pt x="562" y="782"/>
                  </a:lnTo>
                  <a:lnTo>
                    <a:pt x="580" y="774"/>
                  </a:lnTo>
                  <a:lnTo>
                    <a:pt x="598" y="764"/>
                  </a:lnTo>
                  <a:lnTo>
                    <a:pt x="615" y="755"/>
                  </a:lnTo>
                  <a:lnTo>
                    <a:pt x="632" y="744"/>
                  </a:lnTo>
                  <a:lnTo>
                    <a:pt x="649" y="733"/>
                  </a:lnTo>
                  <a:lnTo>
                    <a:pt x="664" y="720"/>
                  </a:lnTo>
                  <a:lnTo>
                    <a:pt x="680" y="707"/>
                  </a:lnTo>
                  <a:lnTo>
                    <a:pt x="694" y="694"/>
                  </a:lnTo>
                  <a:lnTo>
                    <a:pt x="696" y="691"/>
                  </a:lnTo>
                  <a:lnTo>
                    <a:pt x="697" y="688"/>
                  </a:lnTo>
                  <a:lnTo>
                    <a:pt x="698" y="686"/>
                  </a:lnTo>
                  <a:lnTo>
                    <a:pt x="698" y="683"/>
                  </a:lnTo>
                  <a:lnTo>
                    <a:pt x="698" y="680"/>
                  </a:lnTo>
                  <a:lnTo>
                    <a:pt x="697" y="676"/>
                  </a:lnTo>
                  <a:lnTo>
                    <a:pt x="696" y="674"/>
                  </a:lnTo>
                  <a:lnTo>
                    <a:pt x="694" y="672"/>
                  </a:lnTo>
                  <a:lnTo>
                    <a:pt x="421" y="40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9" name="Freeform 423">
              <a:extLst>
                <a:ext uri="{FF2B5EF4-FFF2-40B4-BE49-F238E27FC236}">
                  <a16:creationId xmlns:a16="http://schemas.microsoft.com/office/drawing/2014/main" id="{A85650C6-A352-4849-8237-E8D0D7A6090A}"/>
                </a:ext>
              </a:extLst>
            </p:cNvPr>
            <p:cNvSpPr>
              <a:spLocks/>
            </p:cNvSpPr>
            <p:nvPr/>
          </p:nvSpPr>
          <p:spPr bwMode="auto">
            <a:xfrm>
              <a:off x="4471988" y="4356100"/>
              <a:ext cx="134938" cy="98425"/>
            </a:xfrm>
            <a:custGeom>
              <a:avLst/>
              <a:gdLst>
                <a:gd name="T0" fmla="*/ 407 w 422"/>
                <a:gd name="T1" fmla="*/ 0 h 307"/>
                <a:gd name="T2" fmla="*/ 15 w 422"/>
                <a:gd name="T3" fmla="*/ 0 h 307"/>
                <a:gd name="T4" fmla="*/ 11 w 422"/>
                <a:gd name="T5" fmla="*/ 0 h 307"/>
                <a:gd name="T6" fmla="*/ 7 w 422"/>
                <a:gd name="T7" fmla="*/ 2 h 307"/>
                <a:gd name="T8" fmla="*/ 4 w 422"/>
                <a:gd name="T9" fmla="*/ 5 h 307"/>
                <a:gd name="T10" fmla="*/ 1 w 422"/>
                <a:gd name="T11" fmla="*/ 9 h 307"/>
                <a:gd name="T12" fmla="*/ 0 w 422"/>
                <a:gd name="T13" fmla="*/ 13 h 307"/>
                <a:gd name="T14" fmla="*/ 0 w 422"/>
                <a:gd name="T15" fmla="*/ 17 h 307"/>
                <a:gd name="T16" fmla="*/ 1 w 422"/>
                <a:gd name="T17" fmla="*/ 21 h 307"/>
                <a:gd name="T18" fmla="*/ 5 w 422"/>
                <a:gd name="T19" fmla="*/ 26 h 307"/>
                <a:gd name="T20" fmla="*/ 281 w 422"/>
                <a:gd name="T21" fmla="*/ 303 h 307"/>
                <a:gd name="T22" fmla="*/ 283 w 422"/>
                <a:gd name="T23" fmla="*/ 304 h 307"/>
                <a:gd name="T24" fmla="*/ 286 w 422"/>
                <a:gd name="T25" fmla="*/ 306 h 307"/>
                <a:gd name="T26" fmla="*/ 289 w 422"/>
                <a:gd name="T27" fmla="*/ 306 h 307"/>
                <a:gd name="T28" fmla="*/ 292 w 422"/>
                <a:gd name="T29" fmla="*/ 307 h 307"/>
                <a:gd name="T30" fmla="*/ 294 w 422"/>
                <a:gd name="T31" fmla="*/ 306 h 307"/>
                <a:gd name="T32" fmla="*/ 297 w 422"/>
                <a:gd name="T33" fmla="*/ 306 h 307"/>
                <a:gd name="T34" fmla="*/ 300 w 422"/>
                <a:gd name="T35" fmla="*/ 304 h 307"/>
                <a:gd name="T36" fmla="*/ 303 w 422"/>
                <a:gd name="T37" fmla="*/ 303 h 307"/>
                <a:gd name="T38" fmla="*/ 317 w 422"/>
                <a:gd name="T39" fmla="*/ 288 h 307"/>
                <a:gd name="T40" fmla="*/ 330 w 422"/>
                <a:gd name="T41" fmla="*/ 272 h 307"/>
                <a:gd name="T42" fmla="*/ 341 w 422"/>
                <a:gd name="T43" fmla="*/ 256 h 307"/>
                <a:gd name="T44" fmla="*/ 353 w 422"/>
                <a:gd name="T45" fmla="*/ 240 h 307"/>
                <a:gd name="T46" fmla="*/ 364 w 422"/>
                <a:gd name="T47" fmla="*/ 223 h 307"/>
                <a:gd name="T48" fmla="*/ 374 w 422"/>
                <a:gd name="T49" fmla="*/ 206 h 307"/>
                <a:gd name="T50" fmla="*/ 382 w 422"/>
                <a:gd name="T51" fmla="*/ 189 h 307"/>
                <a:gd name="T52" fmla="*/ 391 w 422"/>
                <a:gd name="T53" fmla="*/ 171 h 307"/>
                <a:gd name="T54" fmla="*/ 398 w 422"/>
                <a:gd name="T55" fmla="*/ 152 h 307"/>
                <a:gd name="T56" fmla="*/ 404 w 422"/>
                <a:gd name="T57" fmla="*/ 133 h 307"/>
                <a:gd name="T58" fmla="*/ 409 w 422"/>
                <a:gd name="T59" fmla="*/ 114 h 307"/>
                <a:gd name="T60" fmla="*/ 413 w 422"/>
                <a:gd name="T61" fmla="*/ 94 h 307"/>
                <a:gd name="T62" fmla="*/ 416 w 422"/>
                <a:gd name="T63" fmla="*/ 75 h 307"/>
                <a:gd name="T64" fmla="*/ 420 w 422"/>
                <a:gd name="T65" fmla="*/ 55 h 307"/>
                <a:gd name="T66" fmla="*/ 421 w 422"/>
                <a:gd name="T67" fmla="*/ 35 h 307"/>
                <a:gd name="T68" fmla="*/ 422 w 422"/>
                <a:gd name="T69" fmla="*/ 15 h 307"/>
                <a:gd name="T70" fmla="*/ 421 w 422"/>
                <a:gd name="T71" fmla="*/ 12 h 307"/>
                <a:gd name="T72" fmla="*/ 420 w 422"/>
                <a:gd name="T73" fmla="*/ 9 h 307"/>
                <a:gd name="T74" fmla="*/ 419 w 422"/>
                <a:gd name="T75" fmla="*/ 6 h 307"/>
                <a:gd name="T76" fmla="*/ 416 w 422"/>
                <a:gd name="T77" fmla="*/ 4 h 307"/>
                <a:gd name="T78" fmla="*/ 414 w 422"/>
                <a:gd name="T79" fmla="*/ 2 h 307"/>
                <a:gd name="T80" fmla="*/ 412 w 422"/>
                <a:gd name="T81" fmla="*/ 1 h 307"/>
                <a:gd name="T82" fmla="*/ 409 w 422"/>
                <a:gd name="T83" fmla="*/ 0 h 307"/>
                <a:gd name="T84" fmla="*/ 407 w 422"/>
                <a:gd name="T8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307">
                  <a:moveTo>
                    <a:pt x="407" y="0"/>
                  </a:moveTo>
                  <a:lnTo>
                    <a:pt x="15" y="0"/>
                  </a:lnTo>
                  <a:lnTo>
                    <a:pt x="11" y="0"/>
                  </a:lnTo>
                  <a:lnTo>
                    <a:pt x="7" y="2"/>
                  </a:lnTo>
                  <a:lnTo>
                    <a:pt x="4" y="5"/>
                  </a:lnTo>
                  <a:lnTo>
                    <a:pt x="1" y="9"/>
                  </a:lnTo>
                  <a:lnTo>
                    <a:pt x="0" y="13"/>
                  </a:lnTo>
                  <a:lnTo>
                    <a:pt x="0" y="17"/>
                  </a:lnTo>
                  <a:lnTo>
                    <a:pt x="1" y="21"/>
                  </a:lnTo>
                  <a:lnTo>
                    <a:pt x="5" y="26"/>
                  </a:lnTo>
                  <a:lnTo>
                    <a:pt x="281" y="303"/>
                  </a:lnTo>
                  <a:lnTo>
                    <a:pt x="283" y="304"/>
                  </a:lnTo>
                  <a:lnTo>
                    <a:pt x="286" y="306"/>
                  </a:lnTo>
                  <a:lnTo>
                    <a:pt x="289" y="306"/>
                  </a:lnTo>
                  <a:lnTo>
                    <a:pt x="292" y="307"/>
                  </a:lnTo>
                  <a:lnTo>
                    <a:pt x="294" y="306"/>
                  </a:lnTo>
                  <a:lnTo>
                    <a:pt x="297" y="306"/>
                  </a:lnTo>
                  <a:lnTo>
                    <a:pt x="300" y="304"/>
                  </a:lnTo>
                  <a:lnTo>
                    <a:pt x="303" y="303"/>
                  </a:lnTo>
                  <a:lnTo>
                    <a:pt x="317" y="288"/>
                  </a:lnTo>
                  <a:lnTo>
                    <a:pt x="330" y="272"/>
                  </a:lnTo>
                  <a:lnTo>
                    <a:pt x="341" y="256"/>
                  </a:lnTo>
                  <a:lnTo>
                    <a:pt x="353" y="240"/>
                  </a:lnTo>
                  <a:lnTo>
                    <a:pt x="364" y="223"/>
                  </a:lnTo>
                  <a:lnTo>
                    <a:pt x="374" y="206"/>
                  </a:lnTo>
                  <a:lnTo>
                    <a:pt x="382" y="189"/>
                  </a:lnTo>
                  <a:lnTo>
                    <a:pt x="391" y="171"/>
                  </a:lnTo>
                  <a:lnTo>
                    <a:pt x="398" y="152"/>
                  </a:lnTo>
                  <a:lnTo>
                    <a:pt x="404" y="133"/>
                  </a:lnTo>
                  <a:lnTo>
                    <a:pt x="409" y="114"/>
                  </a:lnTo>
                  <a:lnTo>
                    <a:pt x="413" y="94"/>
                  </a:lnTo>
                  <a:lnTo>
                    <a:pt x="416" y="75"/>
                  </a:lnTo>
                  <a:lnTo>
                    <a:pt x="420" y="55"/>
                  </a:lnTo>
                  <a:lnTo>
                    <a:pt x="421" y="35"/>
                  </a:lnTo>
                  <a:lnTo>
                    <a:pt x="422" y="15"/>
                  </a:lnTo>
                  <a:lnTo>
                    <a:pt x="421" y="12"/>
                  </a:lnTo>
                  <a:lnTo>
                    <a:pt x="420" y="9"/>
                  </a:lnTo>
                  <a:lnTo>
                    <a:pt x="419" y="6"/>
                  </a:lnTo>
                  <a:lnTo>
                    <a:pt x="416" y="4"/>
                  </a:lnTo>
                  <a:lnTo>
                    <a:pt x="414" y="2"/>
                  </a:lnTo>
                  <a:lnTo>
                    <a:pt x="412" y="1"/>
                  </a:lnTo>
                  <a:lnTo>
                    <a:pt x="409" y="0"/>
                  </a:lnTo>
                  <a:lnTo>
                    <a:pt x="407"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04" name="Freeform 4404" descr="This is an icon of an hourglass.">
            <a:extLst>
              <a:ext uri="{FF2B5EF4-FFF2-40B4-BE49-F238E27FC236}">
                <a16:creationId xmlns:a16="http://schemas.microsoft.com/office/drawing/2014/main" id="{DF91D015-C26B-4016-9D8E-A4F27E7BBD97}"/>
              </a:ext>
            </a:extLst>
          </p:cNvPr>
          <p:cNvSpPr>
            <a:spLocks noEditPoints="1"/>
          </p:cNvSpPr>
          <p:nvPr/>
        </p:nvSpPr>
        <p:spPr bwMode="auto">
          <a:xfrm>
            <a:off x="7310461" y="5371530"/>
            <a:ext cx="156245" cy="213495"/>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chemeClr val="bg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75" name="Rectangle: Rounded Corners 74">
            <a:extLst>
              <a:ext uri="{FF2B5EF4-FFF2-40B4-BE49-F238E27FC236}">
                <a16:creationId xmlns:a16="http://schemas.microsoft.com/office/drawing/2014/main" id="{527B1B3A-4567-4AE9-A7C9-FA9D5A1F3929}"/>
              </a:ext>
            </a:extLst>
          </p:cNvPr>
          <p:cNvSpPr/>
          <p:nvPr/>
        </p:nvSpPr>
        <p:spPr>
          <a:xfrm>
            <a:off x="1584886" y="1411956"/>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anose="02020603050405020304" pitchFamily="18" charset="0"/>
                <a:cs typeface="Times New Roman" panose="02020603050405020304" pitchFamily="18" charset="0"/>
              </a:rPr>
              <a:t>INSIGHTS</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22" name="Oval 121">
            <a:extLst>
              <a:ext uri="{FF2B5EF4-FFF2-40B4-BE49-F238E27FC236}">
                <a16:creationId xmlns:a16="http://schemas.microsoft.com/office/drawing/2014/main" id="{922831E1-31DF-4125-9BCB-8937CAE543E1}"/>
              </a:ext>
              <a:ext uri="{C183D7F6-B498-43B3-948B-1728B52AA6E4}">
                <adec:decorative xmlns:adec="http://schemas.microsoft.com/office/drawing/2017/decorative" xmlns="" val="1"/>
              </a:ext>
            </a:extLst>
          </p:cNvPr>
          <p:cNvSpPr/>
          <p:nvPr/>
        </p:nvSpPr>
        <p:spPr>
          <a:xfrm>
            <a:off x="1642267" y="1460593"/>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descr="This is an icon of a bar chart and a line chart. ">
            <a:extLst>
              <a:ext uri="{FF2B5EF4-FFF2-40B4-BE49-F238E27FC236}">
                <a16:creationId xmlns:a16="http://schemas.microsoft.com/office/drawing/2014/main" id="{08F666DF-6069-4309-98CB-67441794E384}"/>
              </a:ext>
            </a:extLst>
          </p:cNvPr>
          <p:cNvGrpSpPr/>
          <p:nvPr/>
        </p:nvGrpSpPr>
        <p:grpSpPr>
          <a:xfrm>
            <a:off x="1737022" y="1555348"/>
            <a:ext cx="196255" cy="196255"/>
            <a:chOff x="4319588" y="2492375"/>
            <a:chExt cx="287338" cy="287338"/>
          </a:xfrm>
          <a:solidFill>
            <a:srgbClr val="CE295E"/>
          </a:solidFill>
        </p:grpSpPr>
        <p:sp>
          <p:nvSpPr>
            <p:cNvPr id="124" name="Freeform 372">
              <a:extLst>
                <a:ext uri="{FF2B5EF4-FFF2-40B4-BE49-F238E27FC236}">
                  <a16:creationId xmlns:a16="http://schemas.microsoft.com/office/drawing/2014/main" id="{CC6C2715-550E-40A0-AB0F-10386CBA9367}"/>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73">
              <a:extLst>
                <a:ext uri="{FF2B5EF4-FFF2-40B4-BE49-F238E27FC236}">
                  <a16:creationId xmlns:a16="http://schemas.microsoft.com/office/drawing/2014/main" id="{F7218EF6-60ED-4D4C-9831-CF6B6BB7D9AA}"/>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17121"/>
            <a:ext cx="10515600" cy="664797"/>
          </a:xfrm>
        </p:spPr>
        <p:txBody>
          <a:bodyPr/>
          <a:lstStyle/>
          <a:p>
            <a:r>
              <a:rPr lang="en-US" sz="4800" dirty="0" smtClean="0">
                <a:solidFill>
                  <a:schemeClr val="tx2">
                    <a:lumMod val="50000"/>
                  </a:schemeClr>
                </a:solidFill>
                <a:latin typeface="Times New Roman" panose="02020603050405020304" pitchFamily="18" charset="0"/>
                <a:cs typeface="Times New Roman" panose="02020603050405020304" pitchFamily="18" charset="0"/>
              </a:rPr>
              <a:t>Introductio</a:t>
            </a:r>
            <a:r>
              <a:rPr lang="en-US" sz="4800" dirty="0">
                <a:solidFill>
                  <a:schemeClr val="tx2">
                    <a:lumMod val="50000"/>
                  </a:schemeClr>
                </a:solidFill>
                <a:latin typeface="Times New Roman" panose="02020603050405020304" pitchFamily="18" charset="0"/>
                <a:cs typeface="Times New Roman" panose="02020603050405020304" pitchFamily="18" charset="0"/>
              </a:rPr>
              <a:t>n</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3</a:t>
            </a:fld>
            <a:endParaRPr lang="en-US" dirty="0"/>
          </a:p>
        </p:txBody>
      </p:sp>
      <p:sp>
        <p:nvSpPr>
          <p:cNvPr id="2" name="TextBox 1"/>
          <p:cNvSpPr txBox="1"/>
          <p:nvPr/>
        </p:nvSpPr>
        <p:spPr>
          <a:xfrm>
            <a:off x="6443662" y="1460593"/>
            <a:ext cx="5233987"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Tableau</a:t>
            </a:r>
            <a:r>
              <a:rPr lang="en-US" sz="2400" dirty="0">
                <a:latin typeface="Times New Roman" panose="02020603050405020304" pitchFamily="18" charset="0"/>
                <a:cs typeface="Times New Roman" panose="02020603050405020304" pitchFamily="18" charset="0"/>
              </a:rPr>
              <a:t> is a powerful tool used for data analysis, visualization.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allows creating amazing and interactive visualization and that too without coding.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It is </a:t>
            </a:r>
            <a:r>
              <a:rPr lang="en-US" sz="2400" dirty="0">
                <a:latin typeface="Times New Roman" panose="02020603050405020304" pitchFamily="18" charset="0"/>
                <a:cs typeface="Times New Roman" panose="02020603050405020304" pitchFamily="18" charset="0"/>
              </a:rPr>
              <a:t>very famous as it can take in data and produce the required data visualization output in a very short </a:t>
            </a:r>
            <a:r>
              <a:rPr lang="en-US" sz="2400" dirty="0" smtClean="0">
                <a:latin typeface="Times New Roman" panose="02020603050405020304" pitchFamily="18" charset="0"/>
                <a:cs typeface="Times New Roman" panose="02020603050405020304" pitchFamily="18" charset="0"/>
              </a:rPr>
              <a:t>time.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a:t>
            </a:r>
            <a:r>
              <a:rPr lang="en-US" sz="2400" dirty="0" smtClean="0">
                <a:latin typeface="Times New Roman" panose="02020603050405020304" pitchFamily="18" charset="0"/>
                <a:cs typeface="Times New Roman" panose="02020603050405020304" pitchFamily="18" charset="0"/>
              </a:rPr>
              <a:t>t </a:t>
            </a:r>
            <a:r>
              <a:rPr lang="en-US" sz="2400" dirty="0">
                <a:latin typeface="Times New Roman" panose="02020603050405020304" pitchFamily="18" charset="0"/>
                <a:cs typeface="Times New Roman" panose="02020603050405020304" pitchFamily="18" charset="0"/>
              </a:rPr>
              <a:t>can elevate your data into insights that can be used to drive your action in the future.</a:t>
            </a:r>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graphicFrame>
        <p:nvGraphicFramePr>
          <p:cNvPr id="37" name="Chart 36"/>
          <p:cNvGraphicFramePr/>
          <p:nvPr>
            <p:extLst>
              <p:ext uri="{D42A27DB-BD31-4B8C-83A1-F6EECF244321}">
                <p14:modId xmlns:p14="http://schemas.microsoft.com/office/powerpoint/2010/main" val="161558034"/>
              </p:ext>
            </p:extLst>
          </p:nvPr>
        </p:nvGraphicFramePr>
        <p:xfrm>
          <a:off x="514350" y="2006169"/>
          <a:ext cx="4886325" cy="39231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2790430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296" y="439638"/>
            <a:ext cx="10515600" cy="664797"/>
          </a:xfrm>
        </p:spPr>
        <p:txBody>
          <a:bodyPr/>
          <a:lstStyle/>
          <a:p>
            <a:r>
              <a:rPr lang="en-US" sz="4800" dirty="0" smtClean="0">
                <a:solidFill>
                  <a:schemeClr val="tx2">
                    <a:lumMod val="75000"/>
                  </a:schemeClr>
                </a:solidFill>
                <a:latin typeface="Times New Roman" panose="02020603050405020304" pitchFamily="18" charset="0"/>
                <a:cs typeface="Times New Roman" panose="02020603050405020304" pitchFamily="18" charset="0"/>
              </a:rPr>
              <a:t>Types of data</a:t>
            </a:r>
            <a:endParaRPr lang="en-US" sz="48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dirty="0" smtClean="0"/>
              <a:t>Your Logo Here</a:t>
            </a:r>
            <a:endParaRPr lang="en-US" dirty="0"/>
          </a:p>
        </p:txBody>
      </p:sp>
      <p:sp>
        <p:nvSpPr>
          <p:cNvPr id="4" name="Slide Number Placeholder 3"/>
          <p:cNvSpPr>
            <a:spLocks noGrp="1"/>
          </p:cNvSpPr>
          <p:nvPr>
            <p:ph type="sldNum" sz="quarter" idx="12"/>
          </p:nvPr>
        </p:nvSpPr>
        <p:spPr/>
        <p:txBody>
          <a:bodyPr/>
          <a:lstStyle/>
          <a:p>
            <a:fld id="{0FD50806-BABF-4915-9689-3B9956D1C75C}" type="slidenum">
              <a:rPr lang="en-US" smtClean="0"/>
              <a:pPr/>
              <a:t>4</a:t>
            </a:fld>
            <a:endParaRPr lang="en-US" dirty="0"/>
          </a:p>
        </p:txBody>
      </p:sp>
      <p:sp>
        <p:nvSpPr>
          <p:cNvPr id="5" name="Rectangle: Rounded Corners 29">
            <a:extLst>
              <a:ext uri="{FF2B5EF4-FFF2-40B4-BE49-F238E27FC236}">
                <a16:creationId xmlns:a16="http://schemas.microsoft.com/office/drawing/2014/main" id="{D8722C52-9CB4-45C1-82EB-9196F64DC3D7}"/>
              </a:ext>
              <a:ext uri="{C183D7F6-B498-43B3-948B-1728B52AA6E4}">
                <adec:decorative xmlns:adec="http://schemas.microsoft.com/office/drawing/2017/decorative" xmlns="" val="1"/>
              </a:ext>
            </a:extLst>
          </p:cNvPr>
          <p:cNvSpPr/>
          <p:nvPr/>
        </p:nvSpPr>
        <p:spPr>
          <a:xfrm>
            <a:off x="2147887" y="1687452"/>
            <a:ext cx="8115300" cy="577069"/>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30">
            <a:extLst>
              <a:ext uri="{FF2B5EF4-FFF2-40B4-BE49-F238E27FC236}">
                <a16:creationId xmlns:a16="http://schemas.microsoft.com/office/drawing/2014/main" id="{B1FC803C-5FC7-4A18-BA6E-5DBD33A7F1C0}"/>
              </a:ext>
              <a:ext uri="{C183D7F6-B498-43B3-948B-1728B52AA6E4}">
                <adec:decorative xmlns:adec="http://schemas.microsoft.com/office/drawing/2017/decorative" xmlns="" val="1"/>
              </a:ext>
            </a:extLst>
          </p:cNvPr>
          <p:cNvSpPr/>
          <p:nvPr/>
        </p:nvSpPr>
        <p:spPr>
          <a:xfrm>
            <a:off x="2147887" y="2462097"/>
            <a:ext cx="8115300" cy="638291"/>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31">
            <a:extLst>
              <a:ext uri="{FF2B5EF4-FFF2-40B4-BE49-F238E27FC236}">
                <a16:creationId xmlns:a16="http://schemas.microsoft.com/office/drawing/2014/main" id="{07433DA3-7C45-4A76-A8BA-7C9E688B75A7}"/>
              </a:ext>
              <a:ext uri="{C183D7F6-B498-43B3-948B-1728B52AA6E4}">
                <adec:decorative xmlns:adec="http://schemas.microsoft.com/office/drawing/2017/decorative" xmlns="" val="1"/>
              </a:ext>
            </a:extLst>
          </p:cNvPr>
          <p:cNvSpPr/>
          <p:nvPr/>
        </p:nvSpPr>
        <p:spPr>
          <a:xfrm>
            <a:off x="2147887" y="3331513"/>
            <a:ext cx="8115300" cy="640412"/>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29">
            <a:extLst>
              <a:ext uri="{FF2B5EF4-FFF2-40B4-BE49-F238E27FC236}">
                <a16:creationId xmlns:a16="http://schemas.microsoft.com/office/drawing/2014/main" id="{D8722C52-9CB4-45C1-82EB-9196F64DC3D7}"/>
              </a:ext>
              <a:ext uri="{C183D7F6-B498-43B3-948B-1728B52AA6E4}">
                <adec:decorative xmlns:adec="http://schemas.microsoft.com/office/drawing/2017/decorative" xmlns="" val="1"/>
              </a:ext>
            </a:extLst>
          </p:cNvPr>
          <p:cNvSpPr/>
          <p:nvPr/>
        </p:nvSpPr>
        <p:spPr>
          <a:xfrm>
            <a:off x="2147887" y="4203050"/>
            <a:ext cx="8115300" cy="662599"/>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30">
            <a:extLst>
              <a:ext uri="{FF2B5EF4-FFF2-40B4-BE49-F238E27FC236}">
                <a16:creationId xmlns:a16="http://schemas.microsoft.com/office/drawing/2014/main" id="{B1FC803C-5FC7-4A18-BA6E-5DBD33A7F1C0}"/>
              </a:ext>
              <a:ext uri="{C183D7F6-B498-43B3-948B-1728B52AA6E4}">
                <adec:decorative xmlns:adec="http://schemas.microsoft.com/office/drawing/2017/decorative" xmlns="" val="1"/>
              </a:ext>
            </a:extLst>
          </p:cNvPr>
          <p:cNvSpPr/>
          <p:nvPr/>
        </p:nvSpPr>
        <p:spPr>
          <a:xfrm>
            <a:off x="2157408" y="5057672"/>
            <a:ext cx="8115300" cy="638291"/>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31">
            <a:extLst>
              <a:ext uri="{FF2B5EF4-FFF2-40B4-BE49-F238E27FC236}">
                <a16:creationId xmlns:a16="http://schemas.microsoft.com/office/drawing/2014/main" id="{07433DA3-7C45-4A76-A8BA-7C9E688B75A7}"/>
              </a:ext>
              <a:ext uri="{C183D7F6-B498-43B3-948B-1728B52AA6E4}">
                <adec:decorative xmlns:adec="http://schemas.microsoft.com/office/drawing/2017/decorative" xmlns="" val="1"/>
              </a:ext>
            </a:extLst>
          </p:cNvPr>
          <p:cNvSpPr/>
          <p:nvPr/>
        </p:nvSpPr>
        <p:spPr>
          <a:xfrm>
            <a:off x="2157408" y="5891523"/>
            <a:ext cx="8115300" cy="640412"/>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p:cNvCxnSpPr/>
          <p:nvPr/>
        </p:nvCxnSpPr>
        <p:spPr>
          <a:xfrm>
            <a:off x="6562724" y="1687452"/>
            <a:ext cx="0" cy="4822258"/>
          </a:xfrm>
          <a:prstGeom prst="line">
            <a:avLst/>
          </a:prstGeom>
        </p:spPr>
        <p:style>
          <a:lnRef idx="1">
            <a:schemeClr val="accent1"/>
          </a:lnRef>
          <a:fillRef idx="0">
            <a:schemeClr val="accent1"/>
          </a:fillRef>
          <a:effectRef idx="0">
            <a:schemeClr val="accent1"/>
          </a:effectRef>
          <a:fontRef idx="minor">
            <a:schemeClr val="tx1"/>
          </a:fontRef>
        </p:style>
      </p:cxnSp>
      <p:pic>
        <p:nvPicPr>
          <p:cNvPr id="3081" name="Picture 9" descr="https://media.geeksforgeeks.org/wp-content/uploads/20201104224356/ne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712" y="1843088"/>
            <a:ext cx="673101" cy="3748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871788" y="1744847"/>
            <a:ext cx="2514600" cy="461665"/>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String Values</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4" name="TextBox 23"/>
          <p:cNvSpPr txBox="1"/>
          <p:nvPr/>
        </p:nvSpPr>
        <p:spPr>
          <a:xfrm>
            <a:off x="2752726" y="3394990"/>
            <a:ext cx="2514600" cy="461665"/>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Boolean Values</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2792415" y="4267395"/>
            <a:ext cx="2514600" cy="461665"/>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Data Values</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2752725" y="5206357"/>
            <a:ext cx="3276599" cy="461665"/>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Geographical Values</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2719387" y="5995256"/>
            <a:ext cx="3576637" cy="461665"/>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Date &amp; Time Values</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8" name="TextBox 27"/>
          <p:cNvSpPr txBox="1"/>
          <p:nvPr/>
        </p:nvSpPr>
        <p:spPr>
          <a:xfrm>
            <a:off x="2852741" y="2606527"/>
            <a:ext cx="2514600" cy="461665"/>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Integer Values</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7100888" y="2550409"/>
            <a:ext cx="542925" cy="461665"/>
          </a:xfrm>
          <a:prstGeom prst="rect">
            <a:avLst/>
          </a:prstGeom>
          <a:solidFill>
            <a:schemeClr val="accent1"/>
          </a:solidFill>
          <a:ln>
            <a:solidFill>
              <a:schemeClr val="accent1"/>
            </a:solidFill>
          </a:ln>
        </p:spPr>
        <p:txBody>
          <a:bodyPr wrap="square" rtlCol="0">
            <a:spAutoFit/>
          </a:bodyPr>
          <a:lstStyle/>
          <a:p>
            <a:r>
              <a:rPr lang="en-US" sz="2400" b="1" dirty="0" smtClean="0">
                <a:solidFill>
                  <a:schemeClr val="tx2">
                    <a:lumMod val="60000"/>
                    <a:lumOff val="40000"/>
                  </a:schemeClr>
                </a:solidFill>
                <a:latin typeface="Times New Roman" panose="02020603050405020304" pitchFamily="18" charset="0"/>
                <a:cs typeface="Times New Roman" panose="02020603050405020304" pitchFamily="18" charset="0"/>
              </a:rPr>
              <a:t> #</a:t>
            </a:r>
            <a:endParaRPr lang="en-US" sz="24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7064370" y="3487601"/>
            <a:ext cx="736601" cy="369332"/>
          </a:xfrm>
          <a:prstGeom prst="rect">
            <a:avLst/>
          </a:prstGeom>
          <a:solidFill>
            <a:schemeClr val="accent1"/>
          </a:solidFill>
          <a:ln>
            <a:solidFill>
              <a:schemeClr val="accent1"/>
            </a:solidFill>
          </a:ln>
        </p:spPr>
        <p:txBody>
          <a:bodyPr wrap="square" rtlCol="0">
            <a:spAutoFit/>
          </a:bodyPr>
          <a:lstStyle/>
          <a:p>
            <a:r>
              <a:rPr lang="en-US" dirty="0" smtClean="0">
                <a:solidFill>
                  <a:schemeClr val="tx2">
                    <a:lumMod val="60000"/>
                    <a:lumOff val="40000"/>
                  </a:schemeClr>
                </a:solidFill>
              </a:rPr>
              <a:t>  T|F</a:t>
            </a:r>
            <a:endParaRPr lang="en-US" dirty="0">
              <a:solidFill>
                <a:schemeClr val="tx2">
                  <a:lumMod val="60000"/>
                  <a:lumOff val="40000"/>
                </a:schemeClr>
              </a:solidFill>
            </a:endParaRPr>
          </a:p>
        </p:txBody>
      </p:sp>
      <p:pic>
        <p:nvPicPr>
          <p:cNvPr id="3087" name="Picture 15" descr="https://media.geeksforgeeks.org/wp-content/uploads/20201104224756/ne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25" y="4285426"/>
            <a:ext cx="654053" cy="458746"/>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https://media.geeksforgeeks.org/wp-content/uploads/20201104224856/ne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25" y="5954160"/>
            <a:ext cx="642935" cy="471806"/>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19" descr="https://media.geeksforgeeks.org/wp-content/uploads/20201104225655/ne1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4707" y="5096774"/>
            <a:ext cx="501486" cy="5470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90717210"/>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a:xfrm>
            <a:off x="781050" y="762831"/>
            <a:ext cx="10515600" cy="664797"/>
          </a:xfrm>
        </p:spPr>
        <p:txBody>
          <a:bodyPr/>
          <a:lstStyle/>
          <a:p>
            <a:r>
              <a:rPr lang="en-US" sz="4800" dirty="0" smtClean="0">
                <a:solidFill>
                  <a:schemeClr val="tx2">
                    <a:lumMod val="50000"/>
                  </a:schemeClr>
                </a:solidFill>
                <a:latin typeface="Times New Roman" panose="02020603050405020304" pitchFamily="18" charset="0"/>
                <a:cs typeface="Times New Roman" panose="02020603050405020304" pitchFamily="18" charset="0"/>
              </a:rPr>
              <a:t>Visual analytics</a:t>
            </a:r>
            <a:endParaRPr lang="en-US" sz="48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Your Logo Here</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5</a:t>
            </a:fld>
            <a:endParaRPr lang="en-US" dirty="0"/>
          </a:p>
        </p:txBody>
      </p:sp>
      <p:pic>
        <p:nvPicPr>
          <p:cNvPr id="12" name="Picture 11"/>
          <p:cNvPicPr>
            <a:picLocks noChangeAspect="1"/>
          </p:cNvPicPr>
          <p:nvPr/>
        </p:nvPicPr>
        <p:blipFill rotWithShape="1">
          <a:blip r:embed="rId3"/>
          <a:srcRect l="45081" t="25656" r="8302" b="4188"/>
          <a:stretch/>
        </p:blipFill>
        <p:spPr>
          <a:xfrm>
            <a:off x="9413080" y="4579290"/>
            <a:ext cx="2557463" cy="2207419"/>
          </a:xfrm>
          <a:prstGeom prst="rect">
            <a:avLst/>
          </a:prstGeom>
        </p:spPr>
      </p:pic>
      <p:pic>
        <p:nvPicPr>
          <p:cNvPr id="14" name="Picture 13"/>
          <p:cNvPicPr>
            <a:picLocks noChangeAspect="1"/>
          </p:cNvPicPr>
          <p:nvPr/>
        </p:nvPicPr>
        <p:blipFill rotWithShape="1">
          <a:blip r:embed="rId4"/>
          <a:srcRect l="42242" t="26808" r="6317" b="8511"/>
          <a:stretch/>
        </p:blipFill>
        <p:spPr>
          <a:xfrm>
            <a:off x="9191625" y="1053520"/>
            <a:ext cx="3000375" cy="2914649"/>
          </a:xfrm>
          <a:prstGeom prst="rect">
            <a:avLst/>
          </a:prstGeom>
        </p:spPr>
      </p:pic>
      <p:sp>
        <p:nvSpPr>
          <p:cNvPr id="15" name="TextBox 14"/>
          <p:cNvSpPr txBox="1"/>
          <p:nvPr/>
        </p:nvSpPr>
        <p:spPr>
          <a:xfrm>
            <a:off x="1243012" y="1801736"/>
            <a:ext cx="8515350"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Visual analytics is the representation and presentation of data that explicit our visual perception abilities in order to amplify cognition.</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 It is </a:t>
            </a:r>
            <a:r>
              <a:rPr lang="en-US" sz="2400" dirty="0">
                <a:latin typeface="Times New Roman" panose="02020603050405020304" pitchFamily="18" charset="0"/>
                <a:cs typeface="Times New Roman" panose="02020603050405020304" pitchFamily="18" charset="0"/>
              </a:rPr>
              <a:t>a means of exploring and understanding data.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supports and accelerates the analysis process itself</a:t>
            </a:r>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You can ask a question, get the answer, and ask follow-up questions—all within a visual interface</a:t>
            </a:r>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story unfolds from one visual summary to another. Later, you can retrace the story to rethink, explore further, and share.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short, visual analytics allows you to go in any direction with your thoughts while you view and interact directly with the data.</a:t>
            </a:r>
          </a:p>
        </p:txBody>
      </p:sp>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9242125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D90C54-A1D0-46AE-811A-7FCD71C84EA5}"/>
              </a:ext>
              <a:ext uri="{C183D7F6-B498-43B3-948B-1728B52AA6E4}">
                <adec:decorative xmlns:adec="http://schemas.microsoft.com/office/drawing/2017/decorative" xmlns=""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14" name="Rectangle 13">
            <a:extLst>
              <a:ext uri="{FF2B5EF4-FFF2-40B4-BE49-F238E27FC236}">
                <a16:creationId xmlns:a16="http://schemas.microsoft.com/office/drawing/2014/main" id="{20653043-9706-4A8F-99E2-518CA3BA8540}"/>
              </a:ext>
              <a:ext uri="{C183D7F6-B498-43B3-948B-1728B52AA6E4}">
                <adec:decorative xmlns:adec="http://schemas.microsoft.com/office/drawing/2017/decorative" xmlns="" val="1"/>
              </a:ext>
            </a:extLst>
          </p:cNvPr>
          <p:cNvSpPr/>
          <p:nvPr/>
        </p:nvSpPr>
        <p:spPr>
          <a:xfrm>
            <a:off x="-6687" y="1244603"/>
            <a:ext cx="12192000" cy="51054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Blip>
                <a:blip r:embed="rId4"/>
              </a:buBlip>
            </a:pPr>
            <a:endParaRPr lang="en-US" dirty="0"/>
          </a:p>
        </p:txBody>
      </p:sp>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a:xfrm>
            <a:off x="953867" y="555822"/>
            <a:ext cx="10515600" cy="664797"/>
          </a:xfrm>
        </p:spPr>
        <p:txBody>
          <a:bodyPr/>
          <a:lstStyle/>
          <a:p>
            <a:r>
              <a:rPr lang="en-US" sz="4800" dirty="0" smtClean="0">
                <a:solidFill>
                  <a:schemeClr val="tx2">
                    <a:lumMod val="50000"/>
                  </a:schemeClr>
                </a:solidFill>
                <a:latin typeface="Times New Roman" panose="02020603050405020304" pitchFamily="18" charset="0"/>
                <a:cs typeface="Times New Roman" panose="02020603050405020304" pitchFamily="18" charset="0"/>
              </a:rPr>
              <a:t>Products offered by tableau</a:t>
            </a:r>
            <a:endParaRPr lang="en-US" sz="48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Your Logo Here</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6</a:t>
            </a:fld>
            <a:endParaRPr lang="en-US" dirty="0"/>
          </a:p>
        </p:txBody>
      </p:sp>
      <p:sp>
        <p:nvSpPr>
          <p:cNvPr id="23" name="Oval 22">
            <a:extLst>
              <a:ext uri="{FF2B5EF4-FFF2-40B4-BE49-F238E27FC236}">
                <a16:creationId xmlns:a16="http://schemas.microsoft.com/office/drawing/2014/main" id="{E4ED3DF7-870D-4095-B720-456252545CFA}"/>
              </a:ext>
              <a:ext uri="{C183D7F6-B498-43B3-948B-1728B52AA6E4}">
                <adec:decorative xmlns:adec="http://schemas.microsoft.com/office/drawing/2017/decorative" xmlns="" val="1"/>
              </a:ext>
            </a:extLst>
          </p:cNvPr>
          <p:cNvSpPr/>
          <p:nvPr/>
        </p:nvSpPr>
        <p:spPr>
          <a:xfrm>
            <a:off x="3869988" y="1690904"/>
            <a:ext cx="3683936" cy="3683936"/>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97930D1-D889-4C98-9307-30DD9857B31B}"/>
              </a:ext>
              <a:ext uri="{C183D7F6-B498-43B3-948B-1728B52AA6E4}">
                <adec:decorative xmlns:adec="http://schemas.microsoft.com/office/drawing/2017/decorative" xmlns="" val="1"/>
              </a:ext>
            </a:extLst>
          </p:cNvPr>
          <p:cNvSpPr/>
          <p:nvPr/>
        </p:nvSpPr>
        <p:spPr>
          <a:xfrm>
            <a:off x="3858048" y="2261878"/>
            <a:ext cx="647316" cy="714020"/>
          </a:xfrm>
          <a:prstGeom prst="ellipse">
            <a:avLst/>
          </a:prstGeom>
          <a:solidFill>
            <a:srgbClr val="404040"/>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CE0B65-EA3A-426C-85CA-4043448BB9C7}"/>
              </a:ext>
              <a:ext uri="{C183D7F6-B498-43B3-948B-1728B52AA6E4}">
                <adec:decorative xmlns:adec="http://schemas.microsoft.com/office/drawing/2017/decorative" xmlns="" val="1"/>
              </a:ext>
            </a:extLst>
          </p:cNvPr>
          <p:cNvSpPr/>
          <p:nvPr/>
        </p:nvSpPr>
        <p:spPr>
          <a:xfrm>
            <a:off x="4730525" y="1525953"/>
            <a:ext cx="714772" cy="714772"/>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5D69285-EE6C-45DF-95AC-EBA566A5FA92}"/>
              </a:ext>
              <a:ext uri="{C183D7F6-B498-43B3-948B-1728B52AA6E4}">
                <adec:decorative xmlns:adec="http://schemas.microsoft.com/office/drawing/2017/decorative" xmlns="" val="1"/>
              </a:ext>
            </a:extLst>
          </p:cNvPr>
          <p:cNvSpPr/>
          <p:nvPr/>
        </p:nvSpPr>
        <p:spPr>
          <a:xfrm>
            <a:off x="3570261" y="3297042"/>
            <a:ext cx="714772" cy="714772"/>
          </a:xfrm>
          <a:prstGeom prst="ellipse">
            <a:avLst/>
          </a:prstGeom>
          <a:solidFill>
            <a:srgbClr val="7F7F7F"/>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950" descr="This is an icon of a piece of paper.">
            <a:extLst>
              <a:ext uri="{FF2B5EF4-FFF2-40B4-BE49-F238E27FC236}">
                <a16:creationId xmlns:a16="http://schemas.microsoft.com/office/drawing/2014/main" id="{DF992E26-6825-42CE-8425-2CAA9340F6F3}"/>
              </a:ext>
            </a:extLst>
          </p:cNvPr>
          <p:cNvSpPr>
            <a:spLocks noEditPoints="1"/>
          </p:cNvSpPr>
          <p:nvPr/>
        </p:nvSpPr>
        <p:spPr bwMode="auto">
          <a:xfrm>
            <a:off x="4054892" y="2478532"/>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28" name="Group 27" descr="This is an icon of four pieces of paper.">
            <a:extLst>
              <a:ext uri="{FF2B5EF4-FFF2-40B4-BE49-F238E27FC236}">
                <a16:creationId xmlns:a16="http://schemas.microsoft.com/office/drawing/2014/main" id="{5B5B605F-F62A-49BA-9079-509C90781CCE}"/>
              </a:ext>
            </a:extLst>
          </p:cNvPr>
          <p:cNvGrpSpPr/>
          <p:nvPr/>
        </p:nvGrpSpPr>
        <p:grpSpPr>
          <a:xfrm>
            <a:off x="3788380" y="3511553"/>
            <a:ext cx="239712" cy="285750"/>
            <a:chOff x="5494338" y="1370013"/>
            <a:chExt cx="239712" cy="285750"/>
          </a:xfrm>
          <a:solidFill>
            <a:schemeClr val="bg1"/>
          </a:solidFill>
        </p:grpSpPr>
        <p:sp>
          <p:nvSpPr>
            <p:cNvPr id="29" name="Freeform 961">
              <a:extLst>
                <a:ext uri="{FF2B5EF4-FFF2-40B4-BE49-F238E27FC236}">
                  <a16:creationId xmlns:a16="http://schemas.microsoft.com/office/drawing/2014/main" id="{88ABE40A-D5B7-41C8-A83E-B94B790A1F5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62">
              <a:extLst>
                <a:ext uri="{FF2B5EF4-FFF2-40B4-BE49-F238E27FC236}">
                  <a16:creationId xmlns:a16="http://schemas.microsoft.com/office/drawing/2014/main" id="{81A3E1A9-1805-4F8F-8A32-5756687F7063}"/>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963">
              <a:extLst>
                <a:ext uri="{FF2B5EF4-FFF2-40B4-BE49-F238E27FC236}">
                  <a16:creationId xmlns:a16="http://schemas.microsoft.com/office/drawing/2014/main" id="{456AA9B7-CAC7-4A57-946D-E42CF436F78C}"/>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64">
              <a:extLst>
                <a:ext uri="{FF2B5EF4-FFF2-40B4-BE49-F238E27FC236}">
                  <a16:creationId xmlns:a16="http://schemas.microsoft.com/office/drawing/2014/main" id="{560B6CFC-E99C-4BF0-A5D2-C8085D173B47}"/>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descr="This is an icon of a paper airplane. ">
            <a:extLst>
              <a:ext uri="{FF2B5EF4-FFF2-40B4-BE49-F238E27FC236}">
                <a16:creationId xmlns:a16="http://schemas.microsoft.com/office/drawing/2014/main" id="{0E4DB52D-35BC-430D-BD17-CBC693E02466}"/>
              </a:ext>
            </a:extLst>
          </p:cNvPr>
          <p:cNvGrpSpPr/>
          <p:nvPr/>
        </p:nvGrpSpPr>
        <p:grpSpPr>
          <a:xfrm>
            <a:off x="4867060" y="1774652"/>
            <a:ext cx="287338" cy="260350"/>
            <a:chOff x="6448425" y="796925"/>
            <a:chExt cx="287338" cy="260350"/>
          </a:xfrm>
          <a:solidFill>
            <a:schemeClr val="bg1"/>
          </a:solidFill>
        </p:grpSpPr>
        <p:sp>
          <p:nvSpPr>
            <p:cNvPr id="34" name="Freeform 3562">
              <a:extLst>
                <a:ext uri="{FF2B5EF4-FFF2-40B4-BE49-F238E27FC236}">
                  <a16:creationId xmlns:a16="http://schemas.microsoft.com/office/drawing/2014/main" id="{FAF14E47-7F49-4BA7-8585-B0E02870320E}"/>
                </a:ext>
              </a:extLst>
            </p:cNvPr>
            <p:cNvSpPr>
              <a:spLocks/>
            </p:cNvSpPr>
            <p:nvPr/>
          </p:nvSpPr>
          <p:spPr bwMode="auto">
            <a:xfrm>
              <a:off x="6448425" y="796925"/>
              <a:ext cx="277812" cy="161925"/>
            </a:xfrm>
            <a:custGeom>
              <a:avLst/>
              <a:gdLst>
                <a:gd name="T0" fmla="*/ 8 w 701"/>
                <a:gd name="T1" fmla="*/ 285 h 408"/>
                <a:gd name="T2" fmla="*/ 5 w 701"/>
                <a:gd name="T3" fmla="*/ 288 h 408"/>
                <a:gd name="T4" fmla="*/ 2 w 701"/>
                <a:gd name="T5" fmla="*/ 290 h 408"/>
                <a:gd name="T6" fmla="*/ 1 w 701"/>
                <a:gd name="T7" fmla="*/ 293 h 408"/>
                <a:gd name="T8" fmla="*/ 0 w 701"/>
                <a:gd name="T9" fmla="*/ 297 h 408"/>
                <a:gd name="T10" fmla="*/ 1 w 701"/>
                <a:gd name="T11" fmla="*/ 300 h 408"/>
                <a:gd name="T12" fmla="*/ 2 w 701"/>
                <a:gd name="T13" fmla="*/ 303 h 408"/>
                <a:gd name="T14" fmla="*/ 5 w 701"/>
                <a:gd name="T15" fmla="*/ 306 h 408"/>
                <a:gd name="T16" fmla="*/ 8 w 701"/>
                <a:gd name="T17" fmla="*/ 308 h 408"/>
                <a:gd name="T18" fmla="*/ 259 w 701"/>
                <a:gd name="T19" fmla="*/ 408 h 408"/>
                <a:gd name="T20" fmla="*/ 701 w 701"/>
                <a:gd name="T21" fmla="*/ 0 h 408"/>
                <a:gd name="T22" fmla="*/ 8 w 701"/>
                <a:gd name="T23" fmla="*/ 28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1" h="408">
                  <a:moveTo>
                    <a:pt x="8" y="285"/>
                  </a:moveTo>
                  <a:lnTo>
                    <a:pt x="5" y="288"/>
                  </a:lnTo>
                  <a:lnTo>
                    <a:pt x="2" y="290"/>
                  </a:lnTo>
                  <a:lnTo>
                    <a:pt x="1" y="293"/>
                  </a:lnTo>
                  <a:lnTo>
                    <a:pt x="0" y="297"/>
                  </a:lnTo>
                  <a:lnTo>
                    <a:pt x="1" y="300"/>
                  </a:lnTo>
                  <a:lnTo>
                    <a:pt x="2" y="303"/>
                  </a:lnTo>
                  <a:lnTo>
                    <a:pt x="5" y="306"/>
                  </a:lnTo>
                  <a:lnTo>
                    <a:pt x="8" y="308"/>
                  </a:lnTo>
                  <a:lnTo>
                    <a:pt x="259" y="408"/>
                  </a:lnTo>
                  <a:lnTo>
                    <a:pt x="701" y="0"/>
                  </a:lnTo>
                  <a:lnTo>
                    <a:pt x="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563">
              <a:extLst>
                <a:ext uri="{FF2B5EF4-FFF2-40B4-BE49-F238E27FC236}">
                  <a16:creationId xmlns:a16="http://schemas.microsoft.com/office/drawing/2014/main" id="{C6E7DA52-146D-4723-BC22-DEA5BB942AB6}"/>
                </a:ext>
              </a:extLst>
            </p:cNvPr>
            <p:cNvSpPr>
              <a:spLocks/>
            </p:cNvSpPr>
            <p:nvPr/>
          </p:nvSpPr>
          <p:spPr bwMode="auto">
            <a:xfrm>
              <a:off x="6554788" y="800100"/>
              <a:ext cx="180975" cy="257175"/>
            </a:xfrm>
            <a:custGeom>
              <a:avLst/>
              <a:gdLst>
                <a:gd name="T0" fmla="*/ 0 w 456"/>
                <a:gd name="T1" fmla="*/ 424 h 646"/>
                <a:gd name="T2" fmla="*/ 0 w 456"/>
                <a:gd name="T3" fmla="*/ 635 h 646"/>
                <a:gd name="T4" fmla="*/ 0 w 456"/>
                <a:gd name="T5" fmla="*/ 639 h 646"/>
                <a:gd name="T6" fmla="*/ 3 w 456"/>
                <a:gd name="T7" fmla="*/ 642 h 646"/>
                <a:gd name="T8" fmla="*/ 5 w 456"/>
                <a:gd name="T9" fmla="*/ 645 h 646"/>
                <a:gd name="T10" fmla="*/ 9 w 456"/>
                <a:gd name="T11" fmla="*/ 646 h 646"/>
                <a:gd name="T12" fmla="*/ 11 w 456"/>
                <a:gd name="T13" fmla="*/ 646 h 646"/>
                <a:gd name="T14" fmla="*/ 12 w 456"/>
                <a:gd name="T15" fmla="*/ 646 h 646"/>
                <a:gd name="T16" fmla="*/ 16 w 456"/>
                <a:gd name="T17" fmla="*/ 646 h 646"/>
                <a:gd name="T18" fmla="*/ 18 w 456"/>
                <a:gd name="T19" fmla="*/ 645 h 646"/>
                <a:gd name="T20" fmla="*/ 21 w 456"/>
                <a:gd name="T21" fmla="*/ 644 h 646"/>
                <a:gd name="T22" fmla="*/ 22 w 456"/>
                <a:gd name="T23" fmla="*/ 641 h 646"/>
                <a:gd name="T24" fmla="*/ 126 w 456"/>
                <a:gd name="T25" fmla="*/ 469 h 646"/>
                <a:gd name="T26" fmla="*/ 315 w 456"/>
                <a:gd name="T27" fmla="*/ 569 h 646"/>
                <a:gd name="T28" fmla="*/ 317 w 456"/>
                <a:gd name="T29" fmla="*/ 570 h 646"/>
                <a:gd name="T30" fmla="*/ 320 w 456"/>
                <a:gd name="T31" fmla="*/ 572 h 646"/>
                <a:gd name="T32" fmla="*/ 323 w 456"/>
                <a:gd name="T33" fmla="*/ 570 h 646"/>
                <a:gd name="T34" fmla="*/ 325 w 456"/>
                <a:gd name="T35" fmla="*/ 570 h 646"/>
                <a:gd name="T36" fmla="*/ 329 w 456"/>
                <a:gd name="T37" fmla="*/ 567 h 646"/>
                <a:gd name="T38" fmla="*/ 332 w 456"/>
                <a:gd name="T39" fmla="*/ 561 h 646"/>
                <a:gd name="T40" fmla="*/ 456 w 456"/>
                <a:gd name="T41" fmla="*/ 0 h 646"/>
                <a:gd name="T42" fmla="*/ 0 w 456"/>
                <a:gd name="T43" fmla="*/ 42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646">
                  <a:moveTo>
                    <a:pt x="0" y="424"/>
                  </a:moveTo>
                  <a:lnTo>
                    <a:pt x="0" y="635"/>
                  </a:lnTo>
                  <a:lnTo>
                    <a:pt x="0" y="639"/>
                  </a:lnTo>
                  <a:lnTo>
                    <a:pt x="3" y="642"/>
                  </a:lnTo>
                  <a:lnTo>
                    <a:pt x="5" y="645"/>
                  </a:lnTo>
                  <a:lnTo>
                    <a:pt x="9" y="646"/>
                  </a:lnTo>
                  <a:lnTo>
                    <a:pt x="11" y="646"/>
                  </a:lnTo>
                  <a:lnTo>
                    <a:pt x="12" y="646"/>
                  </a:lnTo>
                  <a:lnTo>
                    <a:pt x="16" y="646"/>
                  </a:lnTo>
                  <a:lnTo>
                    <a:pt x="18" y="645"/>
                  </a:lnTo>
                  <a:lnTo>
                    <a:pt x="21" y="644"/>
                  </a:lnTo>
                  <a:lnTo>
                    <a:pt x="22" y="641"/>
                  </a:lnTo>
                  <a:lnTo>
                    <a:pt x="126" y="469"/>
                  </a:lnTo>
                  <a:lnTo>
                    <a:pt x="315" y="569"/>
                  </a:lnTo>
                  <a:lnTo>
                    <a:pt x="317" y="570"/>
                  </a:lnTo>
                  <a:lnTo>
                    <a:pt x="320" y="572"/>
                  </a:lnTo>
                  <a:lnTo>
                    <a:pt x="323" y="570"/>
                  </a:lnTo>
                  <a:lnTo>
                    <a:pt x="325" y="570"/>
                  </a:lnTo>
                  <a:lnTo>
                    <a:pt x="329" y="567"/>
                  </a:lnTo>
                  <a:lnTo>
                    <a:pt x="332" y="561"/>
                  </a:lnTo>
                  <a:lnTo>
                    <a:pt x="456" y="0"/>
                  </a:lnTo>
                  <a:lnTo>
                    <a:pt x="0"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TextBox 47">
            <a:extLst>
              <a:ext uri="{FF2B5EF4-FFF2-40B4-BE49-F238E27FC236}">
                <a16:creationId xmlns:a16="http://schemas.microsoft.com/office/drawing/2014/main" id="{ADD28621-C404-41A6-85D1-1C963A241234}"/>
              </a:ext>
            </a:extLst>
          </p:cNvPr>
          <p:cNvSpPr txBox="1"/>
          <p:nvPr/>
        </p:nvSpPr>
        <p:spPr>
          <a:xfrm>
            <a:off x="824002" y="1545599"/>
            <a:ext cx="3610329" cy="369332"/>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smtClean="0">
                <a:solidFill>
                  <a:schemeClr val="bg1"/>
                </a:solidFill>
                <a:latin typeface="Times New Roman" panose="02020603050405020304" pitchFamily="18" charset="0"/>
                <a:cs typeface="Times New Roman" panose="02020603050405020304" pitchFamily="18" charset="0"/>
              </a:rPr>
              <a:t>1. Tableau desktop</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8" name="TextBox 47">
            <a:extLst>
              <a:ext uri="{FF2B5EF4-FFF2-40B4-BE49-F238E27FC236}">
                <a16:creationId xmlns:a16="http://schemas.microsoft.com/office/drawing/2014/main" id="{468E2C47-3170-4264-A8DB-61C9DD65CB3F}"/>
              </a:ext>
            </a:extLst>
          </p:cNvPr>
          <p:cNvSpPr txBox="1"/>
          <p:nvPr/>
        </p:nvSpPr>
        <p:spPr>
          <a:xfrm>
            <a:off x="583554" y="2319149"/>
            <a:ext cx="3114675"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latin typeface="Times New Roman" panose="02020603050405020304" pitchFamily="18" charset="0"/>
                <a:cs typeface="Times New Roman" panose="02020603050405020304" pitchFamily="18" charset="0"/>
              </a:rPr>
              <a:t>2. Tableau server</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TextBox 47">
            <a:extLst>
              <a:ext uri="{FF2B5EF4-FFF2-40B4-BE49-F238E27FC236}">
                <a16:creationId xmlns:a16="http://schemas.microsoft.com/office/drawing/2014/main" id="{CEDCE8FF-73B3-4C37-B751-F7E83288982A}"/>
              </a:ext>
            </a:extLst>
          </p:cNvPr>
          <p:cNvSpPr txBox="1"/>
          <p:nvPr/>
        </p:nvSpPr>
        <p:spPr>
          <a:xfrm>
            <a:off x="-130466" y="3337716"/>
            <a:ext cx="3610329" cy="369332"/>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smtClean="0">
                <a:solidFill>
                  <a:schemeClr val="bg1"/>
                </a:solidFill>
                <a:latin typeface="Times New Roman" panose="02020603050405020304" pitchFamily="18" charset="0"/>
                <a:cs typeface="Times New Roman" panose="02020603050405020304" pitchFamily="18" charset="0"/>
              </a:rPr>
              <a:t>3. Tableau online</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43" name="Freeform: Shape 42">
            <a:extLst>
              <a:ext uri="{FF2B5EF4-FFF2-40B4-BE49-F238E27FC236}">
                <a16:creationId xmlns:a16="http://schemas.microsoft.com/office/drawing/2014/main" id="{512F29F0-E19B-43BF-BEF3-D4A48B394F58}"/>
              </a:ext>
              <a:ext uri="{C183D7F6-B498-43B3-948B-1728B52AA6E4}">
                <adec:decorative xmlns:adec="http://schemas.microsoft.com/office/drawing/2017/decorative" xmlns=""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B558C64-5F19-44FD-B6CB-6995E80A6FA2}"/>
              </a:ext>
              <a:ext uri="{C183D7F6-B498-43B3-948B-1728B52AA6E4}">
                <adec:decorative xmlns:adec="http://schemas.microsoft.com/office/drawing/2017/decorative" xmlns="" val="1"/>
              </a:ext>
            </a:extLst>
          </p:cNvPr>
          <p:cNvGrpSpPr/>
          <p:nvPr/>
        </p:nvGrpSpPr>
        <p:grpSpPr>
          <a:xfrm>
            <a:off x="5715000" y="1545599"/>
            <a:ext cx="5715000" cy="4605002"/>
            <a:chOff x="631829" y="3155370"/>
            <a:chExt cx="3458504" cy="2786775"/>
          </a:xfrm>
        </p:grpSpPr>
        <p:sp>
          <p:nvSpPr>
            <p:cNvPr id="6" name="Freeform 6">
              <a:extLst>
                <a:ext uri="{FF2B5EF4-FFF2-40B4-BE49-F238E27FC236}">
                  <a16:creationId xmlns:a16="http://schemas.microsoft.com/office/drawing/2014/main" id="{803C21F7-6F42-4001-9105-1392AB928836}"/>
                </a:ext>
              </a:extLst>
            </p:cNvPr>
            <p:cNvSpPr>
              <a:spLocks/>
            </p:cNvSpPr>
            <p:nvPr/>
          </p:nvSpPr>
          <p:spPr bwMode="auto">
            <a:xfrm>
              <a:off x="1776883" y="5538847"/>
              <a:ext cx="1174880" cy="372175"/>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BADD212-C9EC-4549-BFBC-540585A96552}"/>
                </a:ext>
              </a:extLst>
            </p:cNvPr>
            <p:cNvSpPr>
              <a:spLocks/>
            </p:cNvSpPr>
            <p:nvPr/>
          </p:nvSpPr>
          <p:spPr bwMode="auto">
            <a:xfrm>
              <a:off x="1769103" y="5908428"/>
              <a:ext cx="1190442" cy="33717"/>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8D791EF4-39E0-4615-B2DA-2533EE2980E8}"/>
                </a:ext>
              </a:extLst>
            </p:cNvPr>
            <p:cNvSpPr>
              <a:spLocks/>
            </p:cNvSpPr>
            <p:nvPr/>
          </p:nvSpPr>
          <p:spPr bwMode="auto">
            <a:xfrm>
              <a:off x="631829" y="3155370"/>
              <a:ext cx="3458504" cy="2397742"/>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A2C0B88-74DA-45C0-BA2B-E2D1881F6FDB}"/>
                </a:ext>
              </a:extLst>
            </p:cNvPr>
            <p:cNvSpPr>
              <a:spLocks/>
            </p:cNvSpPr>
            <p:nvPr/>
          </p:nvSpPr>
          <p:spPr bwMode="auto">
            <a:xfrm>
              <a:off x="631829" y="3155370"/>
              <a:ext cx="3458504" cy="2086515"/>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9A22C5B2-38A3-42BA-A2A5-9C226BBCFF90}"/>
                </a:ext>
              </a:extLst>
            </p:cNvPr>
            <p:cNvSpPr>
              <a:spLocks noChangeArrowheads="1"/>
            </p:cNvSpPr>
            <p:nvPr/>
          </p:nvSpPr>
          <p:spPr bwMode="auto">
            <a:xfrm>
              <a:off x="758913" y="3290235"/>
              <a:ext cx="3205633" cy="181678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DCBA333A-EC40-4F75-8BEA-578C20AC3B37}"/>
                </a:ext>
              </a:extLst>
            </p:cNvPr>
            <p:cNvSpPr>
              <a:spLocks noChangeArrowheads="1"/>
            </p:cNvSpPr>
            <p:nvPr/>
          </p:nvSpPr>
          <p:spPr bwMode="auto">
            <a:xfrm>
              <a:off x="758913" y="3290235"/>
              <a:ext cx="3205633" cy="33717"/>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8D9EE697-72E5-4550-BEC8-BBC473AAEC25}"/>
                </a:ext>
              </a:extLst>
            </p:cNvPr>
            <p:cNvSpPr>
              <a:spLocks/>
            </p:cNvSpPr>
            <p:nvPr/>
          </p:nvSpPr>
          <p:spPr bwMode="auto">
            <a:xfrm>
              <a:off x="1595333" y="5052556"/>
              <a:ext cx="1531494" cy="5446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BB6FC8DA-FF34-4385-94AD-1D87B3EE0050}"/>
                </a:ext>
              </a:extLst>
            </p:cNvPr>
            <p:cNvSpPr>
              <a:spLocks/>
            </p:cNvSpPr>
            <p:nvPr/>
          </p:nvSpPr>
          <p:spPr bwMode="auto">
            <a:xfrm>
              <a:off x="2189259" y="3155370"/>
              <a:ext cx="1901074" cy="2045019"/>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19" name="Chart 18" descr="This is a chart. ">
            <a:extLst>
              <a:ext uri="{FF2B5EF4-FFF2-40B4-BE49-F238E27FC236}">
                <a16:creationId xmlns:a16="http://schemas.microsoft.com/office/drawing/2014/main" id="{64247792-27CC-4EFA-A69B-F13112FC2F14}"/>
              </a:ext>
            </a:extLst>
          </p:cNvPr>
          <p:cNvGraphicFramePr/>
          <p:nvPr>
            <p:extLst>
              <p:ext uri="{D42A27DB-BD31-4B8C-83A1-F6EECF244321}">
                <p14:modId xmlns:p14="http://schemas.microsoft.com/office/powerpoint/2010/main" val="2724156569"/>
              </p:ext>
            </p:extLst>
          </p:nvPr>
        </p:nvGraphicFramePr>
        <p:xfrm>
          <a:off x="6527800" y="1948554"/>
          <a:ext cx="4045465" cy="2696977"/>
        </p:xfrm>
        <a:graphic>
          <a:graphicData uri="http://schemas.openxmlformats.org/drawingml/2006/chart">
            <c:chart xmlns:c="http://schemas.openxmlformats.org/drawingml/2006/chart" xmlns:r="http://schemas.openxmlformats.org/officeDocument/2006/relationships" r:id="rId5"/>
          </a:graphicData>
        </a:graphic>
      </p:graphicFrame>
      <p:sp>
        <p:nvSpPr>
          <p:cNvPr id="45" name="Freeform: Shape 44">
            <a:extLst>
              <a:ext uri="{FF2B5EF4-FFF2-40B4-BE49-F238E27FC236}">
                <a16:creationId xmlns:a16="http://schemas.microsoft.com/office/drawing/2014/main" id="{96F4CA26-D2F0-4BB4-90D9-BDD68DA84DE4}"/>
              </a:ext>
              <a:ext uri="{C183D7F6-B498-43B3-948B-1728B52AA6E4}">
                <adec:decorative xmlns:adec="http://schemas.microsoft.com/office/drawing/2017/decorative" xmlns="" val="1"/>
              </a:ext>
            </a:extLst>
          </p:cNvPr>
          <p:cNvSpPr/>
          <p:nvPr/>
        </p:nvSpPr>
        <p:spPr>
          <a:xfrm>
            <a:off x="0" y="4664061"/>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6BCE0B65-EA3A-426C-85CA-4043448BB9C7}"/>
              </a:ext>
              <a:ext uri="{C183D7F6-B498-43B3-948B-1728B52AA6E4}">
                <adec:decorative xmlns:adec="http://schemas.microsoft.com/office/drawing/2017/decorative" xmlns="" val="1"/>
              </a:ext>
            </a:extLst>
          </p:cNvPr>
          <p:cNvSpPr/>
          <p:nvPr/>
        </p:nvSpPr>
        <p:spPr>
          <a:xfrm>
            <a:off x="3894331" y="4278685"/>
            <a:ext cx="714772" cy="714772"/>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397930D1-D889-4C98-9307-30DD9857B31B}"/>
              </a:ext>
              <a:ext uri="{C183D7F6-B498-43B3-948B-1728B52AA6E4}">
                <adec:decorative xmlns:adec="http://schemas.microsoft.com/office/drawing/2017/decorative" xmlns="" val="1"/>
              </a:ext>
            </a:extLst>
          </p:cNvPr>
          <p:cNvSpPr/>
          <p:nvPr/>
        </p:nvSpPr>
        <p:spPr>
          <a:xfrm>
            <a:off x="4839128" y="4857455"/>
            <a:ext cx="647316" cy="714020"/>
          </a:xfrm>
          <a:prstGeom prst="ellipse">
            <a:avLst/>
          </a:prstGeom>
          <a:solidFill>
            <a:srgbClr val="404040"/>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1462985" y="4365687"/>
            <a:ext cx="2741288" cy="461665"/>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4.Tableau Reader</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2272710" y="5112464"/>
            <a:ext cx="2741288" cy="461665"/>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5.Tableau Public</a:t>
            </a:r>
            <a:endParaRPr lang="en-US" sz="2400" dirty="0">
              <a:solidFill>
                <a:schemeClr val="bg1"/>
              </a:solidFill>
              <a:latin typeface="Times New Roman" panose="02020603050405020304" pitchFamily="18" charset="0"/>
              <a:cs typeface="Times New Roman" panose="02020603050405020304" pitchFamily="18" charset="0"/>
            </a:endParaRPr>
          </a:p>
        </p:txBody>
      </p:sp>
      <p:grpSp>
        <p:nvGrpSpPr>
          <p:cNvPr id="42" name="Group 41" descr="This is an icon of a paper airplane. ">
            <a:extLst>
              <a:ext uri="{FF2B5EF4-FFF2-40B4-BE49-F238E27FC236}">
                <a16:creationId xmlns:a16="http://schemas.microsoft.com/office/drawing/2014/main" id="{0E4DB52D-35BC-430D-BD17-CBC693E02466}"/>
              </a:ext>
            </a:extLst>
          </p:cNvPr>
          <p:cNvGrpSpPr/>
          <p:nvPr/>
        </p:nvGrpSpPr>
        <p:grpSpPr>
          <a:xfrm>
            <a:off x="4105055" y="4527388"/>
            <a:ext cx="287338" cy="260350"/>
            <a:chOff x="6448425" y="796925"/>
            <a:chExt cx="287338" cy="260350"/>
          </a:xfrm>
          <a:solidFill>
            <a:schemeClr val="bg1"/>
          </a:solidFill>
        </p:grpSpPr>
        <p:sp>
          <p:nvSpPr>
            <p:cNvPr id="44" name="Freeform 3562">
              <a:extLst>
                <a:ext uri="{FF2B5EF4-FFF2-40B4-BE49-F238E27FC236}">
                  <a16:creationId xmlns:a16="http://schemas.microsoft.com/office/drawing/2014/main" id="{FAF14E47-7F49-4BA7-8585-B0E02870320E}"/>
                </a:ext>
              </a:extLst>
            </p:cNvPr>
            <p:cNvSpPr>
              <a:spLocks/>
            </p:cNvSpPr>
            <p:nvPr/>
          </p:nvSpPr>
          <p:spPr bwMode="auto">
            <a:xfrm>
              <a:off x="6448425" y="796925"/>
              <a:ext cx="277812" cy="161925"/>
            </a:xfrm>
            <a:custGeom>
              <a:avLst/>
              <a:gdLst>
                <a:gd name="T0" fmla="*/ 8 w 701"/>
                <a:gd name="T1" fmla="*/ 285 h 408"/>
                <a:gd name="T2" fmla="*/ 5 w 701"/>
                <a:gd name="T3" fmla="*/ 288 h 408"/>
                <a:gd name="T4" fmla="*/ 2 w 701"/>
                <a:gd name="T5" fmla="*/ 290 h 408"/>
                <a:gd name="T6" fmla="*/ 1 w 701"/>
                <a:gd name="T7" fmla="*/ 293 h 408"/>
                <a:gd name="T8" fmla="*/ 0 w 701"/>
                <a:gd name="T9" fmla="*/ 297 h 408"/>
                <a:gd name="T10" fmla="*/ 1 w 701"/>
                <a:gd name="T11" fmla="*/ 300 h 408"/>
                <a:gd name="T12" fmla="*/ 2 w 701"/>
                <a:gd name="T13" fmla="*/ 303 h 408"/>
                <a:gd name="T14" fmla="*/ 5 w 701"/>
                <a:gd name="T15" fmla="*/ 306 h 408"/>
                <a:gd name="T16" fmla="*/ 8 w 701"/>
                <a:gd name="T17" fmla="*/ 308 h 408"/>
                <a:gd name="T18" fmla="*/ 259 w 701"/>
                <a:gd name="T19" fmla="*/ 408 h 408"/>
                <a:gd name="T20" fmla="*/ 701 w 701"/>
                <a:gd name="T21" fmla="*/ 0 h 408"/>
                <a:gd name="T22" fmla="*/ 8 w 701"/>
                <a:gd name="T23" fmla="*/ 28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1" h="408">
                  <a:moveTo>
                    <a:pt x="8" y="285"/>
                  </a:moveTo>
                  <a:lnTo>
                    <a:pt x="5" y="288"/>
                  </a:lnTo>
                  <a:lnTo>
                    <a:pt x="2" y="290"/>
                  </a:lnTo>
                  <a:lnTo>
                    <a:pt x="1" y="293"/>
                  </a:lnTo>
                  <a:lnTo>
                    <a:pt x="0" y="297"/>
                  </a:lnTo>
                  <a:lnTo>
                    <a:pt x="1" y="300"/>
                  </a:lnTo>
                  <a:lnTo>
                    <a:pt x="2" y="303"/>
                  </a:lnTo>
                  <a:lnTo>
                    <a:pt x="5" y="306"/>
                  </a:lnTo>
                  <a:lnTo>
                    <a:pt x="8" y="308"/>
                  </a:lnTo>
                  <a:lnTo>
                    <a:pt x="259" y="408"/>
                  </a:lnTo>
                  <a:lnTo>
                    <a:pt x="701" y="0"/>
                  </a:lnTo>
                  <a:lnTo>
                    <a:pt x="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563">
              <a:extLst>
                <a:ext uri="{FF2B5EF4-FFF2-40B4-BE49-F238E27FC236}">
                  <a16:creationId xmlns:a16="http://schemas.microsoft.com/office/drawing/2014/main" id="{C6E7DA52-146D-4723-BC22-DEA5BB942AB6}"/>
                </a:ext>
              </a:extLst>
            </p:cNvPr>
            <p:cNvSpPr>
              <a:spLocks/>
            </p:cNvSpPr>
            <p:nvPr/>
          </p:nvSpPr>
          <p:spPr bwMode="auto">
            <a:xfrm>
              <a:off x="6554788" y="800100"/>
              <a:ext cx="180975" cy="257175"/>
            </a:xfrm>
            <a:custGeom>
              <a:avLst/>
              <a:gdLst>
                <a:gd name="T0" fmla="*/ 0 w 456"/>
                <a:gd name="T1" fmla="*/ 424 h 646"/>
                <a:gd name="T2" fmla="*/ 0 w 456"/>
                <a:gd name="T3" fmla="*/ 635 h 646"/>
                <a:gd name="T4" fmla="*/ 0 w 456"/>
                <a:gd name="T5" fmla="*/ 639 h 646"/>
                <a:gd name="T6" fmla="*/ 3 w 456"/>
                <a:gd name="T7" fmla="*/ 642 h 646"/>
                <a:gd name="T8" fmla="*/ 5 w 456"/>
                <a:gd name="T9" fmla="*/ 645 h 646"/>
                <a:gd name="T10" fmla="*/ 9 w 456"/>
                <a:gd name="T11" fmla="*/ 646 h 646"/>
                <a:gd name="T12" fmla="*/ 11 w 456"/>
                <a:gd name="T13" fmla="*/ 646 h 646"/>
                <a:gd name="T14" fmla="*/ 12 w 456"/>
                <a:gd name="T15" fmla="*/ 646 h 646"/>
                <a:gd name="T16" fmla="*/ 16 w 456"/>
                <a:gd name="T17" fmla="*/ 646 h 646"/>
                <a:gd name="T18" fmla="*/ 18 w 456"/>
                <a:gd name="T19" fmla="*/ 645 h 646"/>
                <a:gd name="T20" fmla="*/ 21 w 456"/>
                <a:gd name="T21" fmla="*/ 644 h 646"/>
                <a:gd name="T22" fmla="*/ 22 w 456"/>
                <a:gd name="T23" fmla="*/ 641 h 646"/>
                <a:gd name="T24" fmla="*/ 126 w 456"/>
                <a:gd name="T25" fmla="*/ 469 h 646"/>
                <a:gd name="T26" fmla="*/ 315 w 456"/>
                <a:gd name="T27" fmla="*/ 569 h 646"/>
                <a:gd name="T28" fmla="*/ 317 w 456"/>
                <a:gd name="T29" fmla="*/ 570 h 646"/>
                <a:gd name="T30" fmla="*/ 320 w 456"/>
                <a:gd name="T31" fmla="*/ 572 h 646"/>
                <a:gd name="T32" fmla="*/ 323 w 456"/>
                <a:gd name="T33" fmla="*/ 570 h 646"/>
                <a:gd name="T34" fmla="*/ 325 w 456"/>
                <a:gd name="T35" fmla="*/ 570 h 646"/>
                <a:gd name="T36" fmla="*/ 329 w 456"/>
                <a:gd name="T37" fmla="*/ 567 h 646"/>
                <a:gd name="T38" fmla="*/ 332 w 456"/>
                <a:gd name="T39" fmla="*/ 561 h 646"/>
                <a:gd name="T40" fmla="*/ 456 w 456"/>
                <a:gd name="T41" fmla="*/ 0 h 646"/>
                <a:gd name="T42" fmla="*/ 0 w 456"/>
                <a:gd name="T43" fmla="*/ 42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646">
                  <a:moveTo>
                    <a:pt x="0" y="424"/>
                  </a:moveTo>
                  <a:lnTo>
                    <a:pt x="0" y="635"/>
                  </a:lnTo>
                  <a:lnTo>
                    <a:pt x="0" y="639"/>
                  </a:lnTo>
                  <a:lnTo>
                    <a:pt x="3" y="642"/>
                  </a:lnTo>
                  <a:lnTo>
                    <a:pt x="5" y="645"/>
                  </a:lnTo>
                  <a:lnTo>
                    <a:pt x="9" y="646"/>
                  </a:lnTo>
                  <a:lnTo>
                    <a:pt x="11" y="646"/>
                  </a:lnTo>
                  <a:lnTo>
                    <a:pt x="12" y="646"/>
                  </a:lnTo>
                  <a:lnTo>
                    <a:pt x="16" y="646"/>
                  </a:lnTo>
                  <a:lnTo>
                    <a:pt x="18" y="645"/>
                  </a:lnTo>
                  <a:lnTo>
                    <a:pt x="21" y="644"/>
                  </a:lnTo>
                  <a:lnTo>
                    <a:pt x="22" y="641"/>
                  </a:lnTo>
                  <a:lnTo>
                    <a:pt x="126" y="469"/>
                  </a:lnTo>
                  <a:lnTo>
                    <a:pt x="315" y="569"/>
                  </a:lnTo>
                  <a:lnTo>
                    <a:pt x="317" y="570"/>
                  </a:lnTo>
                  <a:lnTo>
                    <a:pt x="320" y="572"/>
                  </a:lnTo>
                  <a:lnTo>
                    <a:pt x="323" y="570"/>
                  </a:lnTo>
                  <a:lnTo>
                    <a:pt x="325" y="570"/>
                  </a:lnTo>
                  <a:lnTo>
                    <a:pt x="329" y="567"/>
                  </a:lnTo>
                  <a:lnTo>
                    <a:pt x="332" y="561"/>
                  </a:lnTo>
                  <a:lnTo>
                    <a:pt x="456" y="0"/>
                  </a:lnTo>
                  <a:lnTo>
                    <a:pt x="0"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7" name="Freeform 950" descr="This is an icon of a piece of paper.">
            <a:extLst>
              <a:ext uri="{FF2B5EF4-FFF2-40B4-BE49-F238E27FC236}">
                <a16:creationId xmlns:a16="http://schemas.microsoft.com/office/drawing/2014/main" id="{DF992E26-6825-42CE-8425-2CAA9340F6F3}"/>
              </a:ext>
            </a:extLst>
          </p:cNvPr>
          <p:cNvSpPr>
            <a:spLocks noEditPoints="1"/>
          </p:cNvSpPr>
          <p:nvPr/>
        </p:nvSpPr>
        <p:spPr bwMode="auto">
          <a:xfrm>
            <a:off x="5064545" y="5088385"/>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44" y="118126"/>
            <a:ext cx="1472712" cy="4552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7108023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9C24E5-AEAF-44E7-B2F8-531B026CF7D4}"/>
              </a:ext>
              <a:ext uri="{C183D7F6-B498-43B3-948B-1728B52AA6E4}">
                <adec:decorative xmlns:adec="http://schemas.microsoft.com/office/drawing/2017/decorative" xmlns="" val="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6275735" y="0"/>
            <a:ext cx="5916264" cy="6858000"/>
          </a:xfrm>
          <a:prstGeom prst="rect">
            <a:avLst/>
          </a:prstGeom>
        </p:spPr>
      </p:pic>
      <p:sp>
        <p:nvSpPr>
          <p:cNvPr id="29" name="Rectangle 28">
            <a:extLst>
              <a:ext uri="{FF2B5EF4-FFF2-40B4-BE49-F238E27FC236}">
                <a16:creationId xmlns:a16="http://schemas.microsoft.com/office/drawing/2014/main" id="{47706530-92A5-4C68-9FE7-03A5E61B729D}"/>
              </a:ext>
              <a:ext uri="{C183D7F6-B498-43B3-948B-1728B52AA6E4}">
                <adec:decorative xmlns:adec="http://schemas.microsoft.com/office/drawing/2017/decorative" xmlns="" val="1"/>
              </a:ext>
            </a:extLst>
          </p:cNvPr>
          <p:cNvSpPr/>
          <p:nvPr/>
        </p:nvSpPr>
        <p:spPr>
          <a:xfrm>
            <a:off x="6267905" y="-7230"/>
            <a:ext cx="5924093"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Shape 59">
            <a:extLst>
              <a:ext uri="{FF2B5EF4-FFF2-40B4-BE49-F238E27FC236}">
                <a16:creationId xmlns:a16="http://schemas.microsoft.com/office/drawing/2014/main" id="{8AFA9225-189E-46DC-BDA1-C08D56D0BD92}"/>
              </a:ext>
              <a:ext uri="{C183D7F6-B498-43B3-948B-1728B52AA6E4}">
                <adec:decorative xmlns:adec="http://schemas.microsoft.com/office/drawing/2017/decorative" xmlns="" val="1"/>
              </a:ext>
            </a:extLst>
          </p:cNvPr>
          <p:cNvSpPr/>
          <p:nvPr/>
        </p:nvSpPr>
        <p:spPr>
          <a:xfrm>
            <a:off x="10506497" y="-18450"/>
            <a:ext cx="1685503" cy="1288708"/>
          </a:xfrm>
          <a:custGeom>
            <a:avLst/>
            <a:gdLst>
              <a:gd name="connsiteX0" fmla="*/ 167913 w 1685503"/>
              <a:gd name="connsiteY0" fmla="*/ 0 h 1288708"/>
              <a:gd name="connsiteX1" fmla="*/ 1685503 w 1685503"/>
              <a:gd name="connsiteY1" fmla="*/ 0 h 1288708"/>
              <a:gd name="connsiteX2" fmla="*/ 1685503 w 1685503"/>
              <a:gd name="connsiteY2" fmla="*/ 724000 h 1288708"/>
              <a:gd name="connsiteX3" fmla="*/ 1172233 w 1685503"/>
              <a:gd name="connsiteY3" fmla="*/ 1237270 h 1288708"/>
              <a:gd name="connsiteX4" fmla="*/ 923865 w 1685503"/>
              <a:gd name="connsiteY4" fmla="*/ 1237270 h 1288708"/>
              <a:gd name="connsiteX5" fmla="*/ 51438 w 1685503"/>
              <a:gd name="connsiteY5" fmla="*/ 364843 h 1288708"/>
              <a:gd name="connsiteX6" fmla="*/ 51438 w 1685503"/>
              <a:gd name="connsiteY6" fmla="*/ 116475 h 1288708"/>
              <a:gd name="connsiteX7" fmla="*/ 167913 w 1685503"/>
              <a:gd name="connsiteY7" fmla="*/ 0 h 128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03" h="1288708">
                <a:moveTo>
                  <a:pt x="167913" y="0"/>
                </a:moveTo>
                <a:lnTo>
                  <a:pt x="1685503" y="0"/>
                </a:lnTo>
                <a:lnTo>
                  <a:pt x="1685503" y="724000"/>
                </a:lnTo>
                <a:lnTo>
                  <a:pt x="1172233" y="1237270"/>
                </a:lnTo>
                <a:cubicBezTo>
                  <a:pt x="1103648" y="1305855"/>
                  <a:pt x="992450" y="1305855"/>
                  <a:pt x="923865" y="1237270"/>
                </a:cubicBezTo>
                <a:lnTo>
                  <a:pt x="51438" y="364843"/>
                </a:lnTo>
                <a:cubicBezTo>
                  <a:pt x="-17147" y="296258"/>
                  <a:pt x="-17147" y="185060"/>
                  <a:pt x="51438" y="116475"/>
                </a:cubicBezTo>
                <a:lnTo>
                  <a:pt x="167913"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9">
            <a:extLst>
              <a:ext uri="{FF2B5EF4-FFF2-40B4-BE49-F238E27FC236}">
                <a16:creationId xmlns:a16="http://schemas.microsoft.com/office/drawing/2014/main" id="{2F53A894-128F-470D-A36D-330A5994E8C5}"/>
              </a:ext>
              <a:ext uri="{C183D7F6-B498-43B3-948B-1728B52AA6E4}">
                <adec:decorative xmlns:adec="http://schemas.microsoft.com/office/drawing/2017/decorative" xmlns="" val="1"/>
              </a:ext>
            </a:extLst>
          </p:cNvPr>
          <p:cNvSpPr/>
          <p:nvPr/>
        </p:nvSpPr>
        <p:spPr>
          <a:xfrm>
            <a:off x="7286170" y="4344735"/>
            <a:ext cx="3332296" cy="1680868"/>
          </a:xfrm>
          <a:custGeom>
            <a:avLst/>
            <a:gdLst>
              <a:gd name="connsiteX0" fmla="*/ 1666148 w 3332296"/>
              <a:gd name="connsiteY0" fmla="*/ 0 h 1680868"/>
              <a:gd name="connsiteX1" fmla="*/ 1863571 w 3332296"/>
              <a:gd name="connsiteY1" fmla="*/ 81776 h 1680868"/>
              <a:gd name="connsiteX2" fmla="*/ 3250521 w 3332296"/>
              <a:gd name="connsiteY2" fmla="*/ 1468726 h 1680868"/>
              <a:gd name="connsiteX3" fmla="*/ 3332296 w 3332296"/>
              <a:gd name="connsiteY3" fmla="*/ 1666149 h 1680868"/>
              <a:gd name="connsiteX4" fmla="*/ 3330886 w 3332296"/>
              <a:gd name="connsiteY4" fmla="*/ 1680868 h 1680868"/>
              <a:gd name="connsiteX5" fmla="*/ 1411 w 3332296"/>
              <a:gd name="connsiteY5" fmla="*/ 1680868 h 1680868"/>
              <a:gd name="connsiteX6" fmla="*/ 0 w 3332296"/>
              <a:gd name="connsiteY6" fmla="*/ 1666149 h 1680868"/>
              <a:gd name="connsiteX7" fmla="*/ 81775 w 3332296"/>
              <a:gd name="connsiteY7" fmla="*/ 1468726 h 1680868"/>
              <a:gd name="connsiteX8" fmla="*/ 1468725 w 3332296"/>
              <a:gd name="connsiteY8" fmla="*/ 81776 h 1680868"/>
              <a:gd name="connsiteX9" fmla="*/ 1666148 w 3332296"/>
              <a:gd name="connsiteY9" fmla="*/ 0 h 168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2296" h="1680868">
                <a:moveTo>
                  <a:pt x="1666148" y="0"/>
                </a:moveTo>
                <a:cubicBezTo>
                  <a:pt x="1737601" y="0"/>
                  <a:pt x="1809054" y="27259"/>
                  <a:pt x="1863571" y="81776"/>
                </a:cubicBezTo>
                <a:lnTo>
                  <a:pt x="3250521" y="1468726"/>
                </a:lnTo>
                <a:cubicBezTo>
                  <a:pt x="3305038" y="1523243"/>
                  <a:pt x="3332296" y="1594696"/>
                  <a:pt x="3332296" y="1666149"/>
                </a:cubicBezTo>
                <a:lnTo>
                  <a:pt x="3330886" y="1680868"/>
                </a:lnTo>
                <a:lnTo>
                  <a:pt x="1411" y="1680868"/>
                </a:lnTo>
                <a:lnTo>
                  <a:pt x="0" y="1666149"/>
                </a:lnTo>
                <a:cubicBezTo>
                  <a:pt x="0" y="1594696"/>
                  <a:pt x="27258" y="1523243"/>
                  <a:pt x="81775" y="1468726"/>
                </a:cubicBezTo>
                <a:lnTo>
                  <a:pt x="1468725" y="81776"/>
                </a:lnTo>
                <a:cubicBezTo>
                  <a:pt x="1523242" y="27259"/>
                  <a:pt x="1594695" y="0"/>
                  <a:pt x="1666148"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CB34685-6233-45F0-A804-08BC09D44DF5}"/>
              </a:ext>
            </a:extLst>
          </p:cNvPr>
          <p:cNvSpPr>
            <a:spLocks noGrp="1"/>
          </p:cNvSpPr>
          <p:nvPr>
            <p:ph type="title"/>
          </p:nvPr>
        </p:nvSpPr>
        <p:spPr/>
        <p:txBody>
          <a:bodyPr/>
          <a:lstStyle/>
          <a:p>
            <a:r>
              <a:rPr lang="en-US" dirty="0"/>
              <a:t>Slide 6</a:t>
            </a:r>
          </a:p>
        </p:txBody>
      </p:sp>
      <p:pic>
        <p:nvPicPr>
          <p:cNvPr id="61" name="Picture 60">
            <a:extLst>
              <a:ext uri="{FF2B5EF4-FFF2-40B4-BE49-F238E27FC236}">
                <a16:creationId xmlns:a16="http://schemas.microsoft.com/office/drawing/2014/main" id="{249C24E5-AEAF-44E7-B2F8-531B026CF7D4}"/>
              </a:ext>
              <a:ext uri="{C183D7F6-B498-43B3-948B-1728B52AA6E4}">
                <adec:decorative xmlns:adec="http://schemas.microsoft.com/office/drawing/2017/decorative" xmlns="" val="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7035" y="-18450"/>
            <a:ext cx="5812724" cy="6858000"/>
          </a:xfrm>
          <a:prstGeom prst="rect">
            <a:avLst/>
          </a:prstGeom>
        </p:spPr>
      </p:pic>
      <p:sp>
        <p:nvSpPr>
          <p:cNvPr id="62" name="Rectangle 61">
            <a:extLst>
              <a:ext uri="{FF2B5EF4-FFF2-40B4-BE49-F238E27FC236}">
                <a16:creationId xmlns:a16="http://schemas.microsoft.com/office/drawing/2014/main" id="{47706530-92A5-4C68-9FE7-03A5E61B729D}"/>
              </a:ext>
              <a:ext uri="{C183D7F6-B498-43B3-948B-1728B52AA6E4}">
                <adec:decorative xmlns:adec="http://schemas.microsoft.com/office/drawing/2017/decorative" xmlns="" val="1"/>
              </a:ext>
            </a:extLst>
          </p:cNvPr>
          <p:cNvSpPr/>
          <p:nvPr/>
        </p:nvSpPr>
        <p:spPr>
          <a:xfrm>
            <a:off x="18854" y="-7230"/>
            <a:ext cx="5815277"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6" y="94015"/>
            <a:ext cx="1472712" cy="455202"/>
          </a:xfrm>
          <a:prstGeom prst="rect">
            <a:avLst/>
          </a:prstGeom>
          <a:effectLst>
            <a:outerShdw blurRad="50800" dist="38100" dir="2700000" algn="tl" rotWithShape="0">
              <a:prstClr val="black">
                <a:alpha val="40000"/>
              </a:prstClr>
            </a:outerShdw>
          </a:effectLst>
        </p:spPr>
      </p:pic>
      <p:sp>
        <p:nvSpPr>
          <p:cNvPr id="13" name="TextBox 12"/>
          <p:cNvSpPr txBox="1"/>
          <p:nvPr/>
        </p:nvSpPr>
        <p:spPr>
          <a:xfrm>
            <a:off x="383643" y="2716188"/>
            <a:ext cx="4802613"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Data </a:t>
            </a:r>
            <a:r>
              <a:rPr lang="en-US" sz="2400" dirty="0" smtClean="0">
                <a:solidFill>
                  <a:schemeClr val="bg1"/>
                </a:solidFill>
                <a:latin typeface="Times New Roman" panose="02020603050405020304" pitchFamily="18" charset="0"/>
                <a:cs typeface="Times New Roman" panose="02020603050405020304" pitchFamily="18" charset="0"/>
              </a:rPr>
              <a:t>Visualization</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Quickly Create Interactive </a:t>
            </a:r>
            <a:r>
              <a:rPr lang="en-US" sz="2400" dirty="0" smtClean="0">
                <a:solidFill>
                  <a:schemeClr val="bg1"/>
                </a:solidFill>
                <a:latin typeface="Times New Roman" panose="02020603050405020304" pitchFamily="18" charset="0"/>
                <a:cs typeface="Times New Roman" panose="02020603050405020304" pitchFamily="18" charset="0"/>
              </a:rPr>
              <a:t>Visualization</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Comfortable in </a:t>
            </a:r>
            <a:r>
              <a:rPr lang="en-US" sz="2400" dirty="0" smtClean="0">
                <a:solidFill>
                  <a:schemeClr val="bg1"/>
                </a:solidFill>
                <a:latin typeface="Times New Roman" panose="02020603050405020304" pitchFamily="18" charset="0"/>
                <a:cs typeface="Times New Roman" panose="02020603050405020304" pitchFamily="18" charset="0"/>
              </a:rPr>
              <a:t>Implementation</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Tableau can Handle Large Amounts of </a:t>
            </a:r>
            <a:r>
              <a:rPr lang="en-US" sz="2400" dirty="0" smtClean="0">
                <a:solidFill>
                  <a:schemeClr val="bg1"/>
                </a:solidFill>
                <a:latin typeface="Times New Roman" panose="02020603050405020304" pitchFamily="18" charset="0"/>
                <a:cs typeface="Times New Roman" panose="02020603050405020304" pitchFamily="18" charset="0"/>
              </a:rPr>
              <a:t>Data</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Use of other Scripting Language in </a:t>
            </a:r>
            <a:r>
              <a:rPr lang="en-US" sz="2400" dirty="0" smtClean="0">
                <a:solidFill>
                  <a:schemeClr val="bg1"/>
                </a:solidFill>
                <a:latin typeface="Times New Roman" panose="02020603050405020304" pitchFamily="18" charset="0"/>
                <a:cs typeface="Times New Roman" panose="02020603050405020304" pitchFamily="18" charset="0"/>
              </a:rPr>
              <a:t>Tableau</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Mobile Support and Responsive Dashboard</a:t>
            </a:r>
          </a:p>
        </p:txBody>
      </p:sp>
      <p:sp>
        <p:nvSpPr>
          <p:cNvPr id="3" name="TextBox 2"/>
          <p:cNvSpPr txBox="1"/>
          <p:nvPr/>
        </p:nvSpPr>
        <p:spPr>
          <a:xfrm>
            <a:off x="574045" y="625904"/>
            <a:ext cx="4421808" cy="1569660"/>
          </a:xfrm>
          <a:prstGeom prst="rect">
            <a:avLst/>
          </a:prstGeom>
          <a:noFill/>
        </p:spPr>
        <p:txBody>
          <a:bodyPr wrap="square" rtlCol="0">
            <a:spAutoFit/>
          </a:bodyPr>
          <a:lstStyle/>
          <a:p>
            <a:r>
              <a:rPr lang="en-US" sz="4800" dirty="0" smtClean="0">
                <a:solidFill>
                  <a:schemeClr val="bg1"/>
                </a:solidFill>
                <a:latin typeface="Times New Roman" panose="02020603050405020304" pitchFamily="18" charset="0"/>
                <a:cs typeface="Times New Roman" panose="02020603050405020304" pitchFamily="18" charset="0"/>
              </a:rPr>
              <a:t>ADVANTAGES OF TABLEAU</a:t>
            </a:r>
            <a:endParaRPr lang="en-US" sz="4800" dirty="0">
              <a:solidFill>
                <a:schemeClr val="bg1"/>
              </a:solidFill>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604873" y="2235837"/>
            <a:ext cx="42432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25338" y="2240754"/>
            <a:ext cx="4243274"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536801" y="625904"/>
            <a:ext cx="5394132" cy="1569660"/>
          </a:xfrm>
          <a:prstGeom prst="rect">
            <a:avLst/>
          </a:prstGeom>
          <a:noFill/>
        </p:spPr>
        <p:txBody>
          <a:bodyPr wrap="square" rtlCol="0">
            <a:spAutoFit/>
          </a:bodyPr>
          <a:lstStyle/>
          <a:p>
            <a:r>
              <a:rPr lang="en-US" sz="4800" dirty="0" smtClean="0">
                <a:solidFill>
                  <a:schemeClr val="bg1"/>
                </a:solidFill>
                <a:latin typeface="Times New Roman" panose="02020603050405020304" pitchFamily="18" charset="0"/>
                <a:cs typeface="Times New Roman" panose="02020603050405020304" pitchFamily="18" charset="0"/>
              </a:rPr>
              <a:t>DISADVANTAGES OF TABLEAU</a:t>
            </a:r>
            <a:endParaRPr lang="en-US" sz="4800" dirty="0">
              <a:solidFill>
                <a:schemeClr val="bg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799006" y="2716188"/>
            <a:ext cx="4807975"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Scheduling of </a:t>
            </a:r>
            <a:r>
              <a:rPr lang="en-US" sz="2400" dirty="0" smtClean="0">
                <a:solidFill>
                  <a:schemeClr val="bg1"/>
                </a:solidFill>
                <a:latin typeface="Times New Roman" panose="02020603050405020304" pitchFamily="18" charset="0"/>
                <a:cs typeface="Times New Roman" panose="02020603050405020304" pitchFamily="18" charset="0"/>
              </a:rPr>
              <a:t>Reports</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No Custom Visual </a:t>
            </a:r>
            <a:r>
              <a:rPr lang="en-US" sz="2400" dirty="0" smtClean="0">
                <a:solidFill>
                  <a:schemeClr val="bg1"/>
                </a:solidFill>
                <a:latin typeface="Times New Roman" panose="02020603050405020304" pitchFamily="18" charset="0"/>
                <a:cs typeface="Times New Roman" panose="02020603050405020304" pitchFamily="18" charset="0"/>
              </a:rPr>
              <a:t>Imports</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Custom Formatting in </a:t>
            </a:r>
            <a:r>
              <a:rPr lang="en-US" sz="2400" dirty="0" smtClean="0">
                <a:solidFill>
                  <a:schemeClr val="bg1"/>
                </a:solidFill>
                <a:latin typeface="Times New Roman" panose="02020603050405020304" pitchFamily="18" charset="0"/>
                <a:cs typeface="Times New Roman" panose="02020603050405020304" pitchFamily="18" charset="0"/>
              </a:rPr>
              <a:t>Tableau</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Static and Single Value </a:t>
            </a:r>
            <a:r>
              <a:rPr lang="en-US" sz="2400" dirty="0" smtClean="0">
                <a:solidFill>
                  <a:schemeClr val="bg1"/>
                </a:solidFill>
                <a:latin typeface="Times New Roman" panose="02020603050405020304" pitchFamily="18" charset="0"/>
                <a:cs typeface="Times New Roman" panose="02020603050405020304" pitchFamily="18" charset="0"/>
              </a:rPr>
              <a:t>Parameter</a:t>
            </a:r>
          </a:p>
          <a:p>
            <a:pPr marL="285750" indent="-285750">
              <a:buFont typeface="Arial" panose="020B0604020202020204" pitchFamily="34" charset="0"/>
              <a:buChar char="•"/>
            </a:pPr>
            <a:r>
              <a:rPr lang="en-US" sz="2400" dirty="0" smtClean="0">
                <a:solidFill>
                  <a:schemeClr val="bg1"/>
                </a:solidFill>
                <a:latin typeface="Times New Roman" panose="02020603050405020304" pitchFamily="18" charset="0"/>
                <a:cs typeface="Times New Roman" panose="02020603050405020304" pitchFamily="18" charset="0"/>
              </a:rPr>
              <a:t>Screen </a:t>
            </a:r>
            <a:r>
              <a:rPr lang="en-US" sz="2400" dirty="0">
                <a:solidFill>
                  <a:schemeClr val="bg1"/>
                </a:solidFill>
                <a:latin typeface="Times New Roman" panose="02020603050405020304" pitchFamily="18" charset="0"/>
                <a:cs typeface="Times New Roman" panose="02020603050405020304" pitchFamily="18" charset="0"/>
              </a:rPr>
              <a:t>Resolution on Tableau Dashboards</a:t>
            </a:r>
          </a:p>
        </p:txBody>
      </p:sp>
    </p:spTree>
    <p:extLst>
      <p:ext uri="{BB962C8B-B14F-4D97-AF65-F5344CB8AC3E}">
        <p14:creationId xmlns:p14="http://schemas.microsoft.com/office/powerpoint/2010/main" val="20441003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5818"/>
            <a:ext cx="10515600" cy="664797"/>
          </a:xfrm>
        </p:spPr>
        <p:txBody>
          <a:bodyPr/>
          <a:lstStyle/>
          <a:p>
            <a:r>
              <a:rPr lang="en-US" sz="4800" dirty="0" smtClean="0">
                <a:solidFill>
                  <a:schemeClr val="tx2">
                    <a:lumMod val="50000"/>
                  </a:schemeClr>
                </a:solidFill>
                <a:latin typeface="Times New Roman" panose="02020603050405020304" pitchFamily="18" charset="0"/>
                <a:cs typeface="Times New Roman" panose="02020603050405020304" pitchFamily="18" charset="0"/>
              </a:rPr>
              <a:t>Filters in tableau</a:t>
            </a:r>
            <a:endParaRPr lang="en-US" sz="48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dirty="0" smtClean="0"/>
              <a:t>Your Logo Here</a:t>
            </a:r>
            <a:endParaRPr lang="en-US" dirty="0"/>
          </a:p>
        </p:txBody>
      </p:sp>
      <p:sp>
        <p:nvSpPr>
          <p:cNvPr id="4" name="Slide Number Placeholder 3"/>
          <p:cNvSpPr>
            <a:spLocks noGrp="1"/>
          </p:cNvSpPr>
          <p:nvPr>
            <p:ph type="sldNum" sz="quarter" idx="12"/>
          </p:nvPr>
        </p:nvSpPr>
        <p:spPr/>
        <p:txBody>
          <a:bodyPr/>
          <a:lstStyle/>
          <a:p>
            <a:fld id="{0FD50806-BABF-4915-9689-3B9956D1C75C}" type="slidenum">
              <a:rPr lang="en-US" smtClean="0"/>
              <a:pPr/>
              <a:t>8</a:t>
            </a:fld>
            <a:endParaRPr lang="en-US" dirty="0"/>
          </a:p>
        </p:txBody>
      </p:sp>
      <p:sp>
        <p:nvSpPr>
          <p:cNvPr id="5" name="TextBox 4"/>
          <p:cNvSpPr txBox="1"/>
          <p:nvPr/>
        </p:nvSpPr>
        <p:spPr>
          <a:xfrm>
            <a:off x="1085849" y="1585913"/>
            <a:ext cx="7338623" cy="3046988"/>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Extract </a:t>
            </a:r>
            <a:r>
              <a:rPr lang="en-US" sz="2400" dirty="0" smtClean="0">
                <a:latin typeface="Times New Roman" panose="02020603050405020304" pitchFamily="18" charset="0"/>
                <a:cs typeface="Times New Roman" panose="02020603050405020304" pitchFamily="18" charset="0"/>
              </a:rPr>
              <a:t>Filter(Hide and Unhide rows)</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Data Source Filter</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Context Filter</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Dimension Filter</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Measure </a:t>
            </a:r>
            <a:r>
              <a:rPr lang="en-US" sz="2400" dirty="0" smtClean="0">
                <a:latin typeface="Times New Roman" panose="02020603050405020304" pitchFamily="18" charset="0"/>
                <a:cs typeface="Times New Roman" panose="02020603050405020304" pitchFamily="18" charset="0"/>
              </a:rPr>
              <a:t>Filter (</a:t>
            </a:r>
            <a:r>
              <a:rPr lang="en-US" sz="2400" dirty="0">
                <a:latin typeface="Times New Roman" panose="02020603050405020304" pitchFamily="18" charset="0"/>
                <a:cs typeface="Times New Roman" panose="02020603050405020304" pitchFamily="18" charset="0"/>
              </a:rPr>
              <a:t>Sum, </a:t>
            </a:r>
            <a:r>
              <a:rPr lang="en-US" sz="2400" dirty="0" smtClean="0">
                <a:latin typeface="Times New Roman" panose="02020603050405020304" pitchFamily="18" charset="0"/>
                <a:cs typeface="Times New Roman" panose="02020603050405020304" pitchFamily="18" charset="0"/>
              </a:rPr>
              <a:t>Avg ,</a:t>
            </a:r>
            <a:r>
              <a:rPr lang="en-US" sz="2400" dirty="0">
                <a:latin typeface="Times New Roman" panose="02020603050405020304" pitchFamily="18" charset="0"/>
                <a:cs typeface="Times New Roman" panose="02020603050405020304" pitchFamily="18" charset="0"/>
              </a:rPr>
              <a:t> Median, Standard Deviation, </a:t>
            </a:r>
            <a:r>
              <a:rPr lang="en-US" sz="2400" dirty="0" smtClean="0">
                <a:latin typeface="Times New Roman" panose="02020603050405020304" pitchFamily="18" charset="0"/>
                <a:cs typeface="Times New Roman" panose="02020603050405020304" pitchFamily="18" charset="0"/>
              </a:rPr>
              <a:t>etc.)</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Table Calculation Filter</a:t>
            </a:r>
          </a:p>
          <a:p>
            <a:endParaRPr lang="en-US" sz="2400" dirty="0">
              <a:latin typeface="Times New Roman" panose="02020603050405020304" pitchFamily="18" charset="0"/>
              <a:cs typeface="Times New Roman" panose="02020603050405020304" pitchFamily="18" charset="0"/>
            </a:endParaRPr>
          </a:p>
        </p:txBody>
      </p:sp>
      <p:pic>
        <p:nvPicPr>
          <p:cNvPr id="1026" name="Picture 2" descr="Conditional Filter in Tableau - GeeksforGeeks"/>
          <p:cNvPicPr>
            <a:picLocks noChangeAspect="1" noChangeArrowheads="1"/>
          </p:cNvPicPr>
          <p:nvPr/>
        </p:nvPicPr>
        <p:blipFill rotWithShape="1">
          <a:blip r:embed="rId2">
            <a:extLst>
              <a:ext uri="{28A0092B-C50C-407E-A947-70E740481C1C}">
                <a14:useLocalDpi xmlns:a14="http://schemas.microsoft.com/office/drawing/2010/main" val="0"/>
              </a:ext>
            </a:extLst>
          </a:blip>
          <a:srcRect l="36854" t="20558" r="36552" b="14996"/>
          <a:stretch/>
        </p:blipFill>
        <p:spPr bwMode="auto">
          <a:xfrm>
            <a:off x="8424472" y="1562730"/>
            <a:ext cx="2818150" cy="4338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 y="94015"/>
            <a:ext cx="1472712" cy="4552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0350474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FD50806-BABF-4915-9689-3B9956D1C75C}"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111122" y="233691"/>
            <a:ext cx="3169942" cy="1581449"/>
          </a:xfrm>
          <a:prstGeom prst="rect">
            <a:avLst/>
          </a:prstGeom>
        </p:spPr>
      </p:pic>
      <p:pic>
        <p:nvPicPr>
          <p:cNvPr id="6" name="Picture 5"/>
          <p:cNvPicPr>
            <a:picLocks noChangeAspect="1"/>
          </p:cNvPicPr>
          <p:nvPr/>
        </p:nvPicPr>
        <p:blipFill>
          <a:blip r:embed="rId3"/>
          <a:stretch>
            <a:fillRect/>
          </a:stretch>
        </p:blipFill>
        <p:spPr>
          <a:xfrm>
            <a:off x="8701088" y="0"/>
            <a:ext cx="3490912" cy="2929237"/>
          </a:xfrm>
          <a:prstGeom prst="rect">
            <a:avLst/>
          </a:prstGeom>
        </p:spPr>
      </p:pic>
      <p:pic>
        <p:nvPicPr>
          <p:cNvPr id="7" name="Picture 6"/>
          <p:cNvPicPr>
            <a:picLocks noChangeAspect="1"/>
          </p:cNvPicPr>
          <p:nvPr/>
        </p:nvPicPr>
        <p:blipFill>
          <a:blip r:embed="rId4"/>
          <a:stretch>
            <a:fillRect/>
          </a:stretch>
        </p:blipFill>
        <p:spPr>
          <a:xfrm>
            <a:off x="292100" y="2107267"/>
            <a:ext cx="3614912" cy="1996034"/>
          </a:xfrm>
          <a:prstGeom prst="rect">
            <a:avLst/>
          </a:prstGeom>
        </p:spPr>
      </p:pic>
      <p:pic>
        <p:nvPicPr>
          <p:cNvPr id="8" name="Picture 7"/>
          <p:cNvPicPr>
            <a:picLocks noChangeAspect="1"/>
          </p:cNvPicPr>
          <p:nvPr/>
        </p:nvPicPr>
        <p:blipFill>
          <a:blip r:embed="rId5"/>
          <a:stretch>
            <a:fillRect/>
          </a:stretch>
        </p:blipFill>
        <p:spPr>
          <a:xfrm>
            <a:off x="292100" y="4103301"/>
            <a:ext cx="4993581" cy="2511812"/>
          </a:xfrm>
          <a:prstGeom prst="rect">
            <a:avLst/>
          </a:prstGeom>
        </p:spPr>
      </p:pic>
      <p:pic>
        <p:nvPicPr>
          <p:cNvPr id="9" name="Picture 8"/>
          <p:cNvPicPr>
            <a:picLocks noChangeAspect="1"/>
          </p:cNvPicPr>
          <p:nvPr/>
        </p:nvPicPr>
        <p:blipFill>
          <a:blip r:embed="rId6"/>
          <a:stretch>
            <a:fillRect/>
          </a:stretch>
        </p:blipFill>
        <p:spPr>
          <a:xfrm>
            <a:off x="3907012" y="1316543"/>
            <a:ext cx="4380257" cy="2069571"/>
          </a:xfrm>
          <a:prstGeom prst="rect">
            <a:avLst/>
          </a:prstGeom>
        </p:spPr>
      </p:pic>
      <p:pic>
        <p:nvPicPr>
          <p:cNvPr id="11" name="Picture 10"/>
          <p:cNvPicPr>
            <a:picLocks noChangeAspect="1"/>
          </p:cNvPicPr>
          <p:nvPr/>
        </p:nvPicPr>
        <p:blipFill>
          <a:blip r:embed="rId7"/>
          <a:stretch>
            <a:fillRect/>
          </a:stretch>
        </p:blipFill>
        <p:spPr>
          <a:xfrm>
            <a:off x="5099944" y="3559148"/>
            <a:ext cx="2817217" cy="3055965"/>
          </a:xfrm>
          <a:prstGeom prst="rect">
            <a:avLst/>
          </a:prstGeom>
        </p:spPr>
      </p:pic>
      <p:pic>
        <p:nvPicPr>
          <p:cNvPr id="12" name="Picture 11"/>
          <p:cNvPicPr>
            <a:picLocks noChangeAspect="1"/>
          </p:cNvPicPr>
          <p:nvPr/>
        </p:nvPicPr>
        <p:blipFill>
          <a:blip r:embed="rId8"/>
          <a:stretch>
            <a:fillRect/>
          </a:stretch>
        </p:blipFill>
        <p:spPr>
          <a:xfrm>
            <a:off x="8330472" y="2963351"/>
            <a:ext cx="3683753" cy="2025902"/>
          </a:xfrm>
          <a:prstGeom prst="rect">
            <a:avLst/>
          </a:prstGeom>
        </p:spPr>
      </p:pic>
      <p:pic>
        <p:nvPicPr>
          <p:cNvPr id="13" name="Picture 12"/>
          <p:cNvPicPr>
            <a:picLocks noChangeAspect="1"/>
          </p:cNvPicPr>
          <p:nvPr/>
        </p:nvPicPr>
        <p:blipFill>
          <a:blip r:embed="rId9"/>
          <a:stretch>
            <a:fillRect/>
          </a:stretch>
        </p:blipFill>
        <p:spPr>
          <a:xfrm>
            <a:off x="262647" y="1971438"/>
            <a:ext cx="3331391" cy="2004864"/>
          </a:xfrm>
          <a:prstGeom prst="rect">
            <a:avLst/>
          </a:prstGeom>
        </p:spPr>
      </p:pic>
      <p:pic>
        <p:nvPicPr>
          <p:cNvPr id="14" name="Picture 13"/>
          <p:cNvPicPr>
            <a:picLocks noChangeAspect="1"/>
          </p:cNvPicPr>
          <p:nvPr/>
        </p:nvPicPr>
        <p:blipFill>
          <a:blip r:embed="rId10"/>
          <a:stretch>
            <a:fillRect/>
          </a:stretch>
        </p:blipFill>
        <p:spPr>
          <a:xfrm>
            <a:off x="7960364" y="4989252"/>
            <a:ext cx="4231636" cy="1868747"/>
          </a:xfrm>
          <a:prstGeom prst="rect">
            <a:avLst/>
          </a:prstGeom>
        </p:spPr>
      </p:pic>
      <p:sp>
        <p:nvSpPr>
          <p:cNvPr id="2" name="Title 1"/>
          <p:cNvSpPr>
            <a:spLocks noGrp="1"/>
          </p:cNvSpPr>
          <p:nvPr>
            <p:ph type="title"/>
          </p:nvPr>
        </p:nvSpPr>
        <p:spPr>
          <a:xfrm>
            <a:off x="262647" y="308624"/>
            <a:ext cx="10515600" cy="664797"/>
          </a:xfrm>
        </p:spPr>
        <p:txBody>
          <a:bodyPr/>
          <a:lstStyle/>
          <a:p>
            <a:r>
              <a:rPr lang="en-US" sz="4800" dirty="0" smtClean="0">
                <a:latin typeface="Times New Roman" panose="02020603050405020304" pitchFamily="18" charset="0"/>
                <a:cs typeface="Times New Roman" panose="02020603050405020304" pitchFamily="18" charset="0"/>
              </a:rPr>
              <a:t>Charts and graphs</a:t>
            </a:r>
            <a:endParaRPr lang="en-US" sz="4800"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 y="94015"/>
            <a:ext cx="1472712" cy="4552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5649537"/>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676778_Dashboard, from 24Slides_SL_V1.pptx" id="{295C4539-006B-481B-BB49-AA6696014542}" vid="{08D33979-AB7E-4584-851D-4053B37BB9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61A1251-DA89-493A-8204-679220DD13D9}">
  <ds:schemaRefs>
    <ds:schemaRef ds:uri="http://schemas.microsoft.com/sharepoint/v3/contenttype/forms"/>
  </ds:schemaRefs>
</ds:datastoreItem>
</file>

<file path=customXml/itemProps2.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EC375F-F377-4CDC-ADF0-CC8811D177D6}">
  <ds:schemaRefs>
    <ds:schemaRef ds:uri="71af3243-3dd4-4a8d-8c0d-dd76da1f02a5"/>
    <ds:schemaRef ds:uri="16c05727-aa75-4e4a-9b5f-8a80a1165891"/>
    <ds:schemaRef ds:uri="http://www.w3.org/XML/1998/namespace"/>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Dashboard, from 24Slides</Template>
  <TotalTime>0</TotalTime>
  <Words>412</Words>
  <Application>Microsoft Office PowerPoint</Application>
  <PresentationFormat>Widescreen</PresentationFormat>
  <Paragraphs>122</Paragraphs>
  <Slides>17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Segoe UI Light</vt:lpstr>
      <vt:lpstr>Times New Roman</vt:lpstr>
      <vt:lpstr>Office Theme</vt:lpstr>
      <vt:lpstr>Slide 1</vt:lpstr>
      <vt:lpstr>CONTENT</vt:lpstr>
      <vt:lpstr>Introduction</vt:lpstr>
      <vt:lpstr>Types of data</vt:lpstr>
      <vt:lpstr>Visual analytics</vt:lpstr>
      <vt:lpstr>Products offered by tableau</vt:lpstr>
      <vt:lpstr>Slide 6</vt:lpstr>
      <vt:lpstr>Filters in tableau</vt:lpstr>
      <vt:lpstr>Charts and graphs</vt:lpstr>
      <vt:lpstr>Calculations in Tableau</vt:lpstr>
      <vt:lpstr>PowerPoint Presentation</vt:lpstr>
      <vt:lpstr>PowerPoint Presentation</vt:lpstr>
      <vt:lpstr>PowerPoint Presentation</vt:lpstr>
      <vt:lpstr>PowerPoint Presentation</vt:lpstr>
      <vt:lpstr>PowerPoint Presentation</vt:lpstr>
      <vt:lpstr>PowerPoint Presentation</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2023-04-14T19:42:46Z</dcterms:created>
  <dcterms:modified xsi:type="dcterms:W3CDTF">2023-05-03T16:06:44Z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